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171" r:id="rId4"/>
    <p:sldId id="967" r:id="rId5"/>
    <p:sldId id="3178" r:id="rId6"/>
    <p:sldId id="642" r:id="rId7"/>
    <p:sldId id="3239" r:id="rId8"/>
    <p:sldId id="3179" r:id="rId9"/>
    <p:sldId id="3238" r:id="rId10"/>
    <p:sldId id="3184" r:id="rId11"/>
    <p:sldId id="3237" r:id="rId12"/>
    <p:sldId id="3186" r:id="rId13"/>
    <p:sldId id="3176" r:id="rId14"/>
    <p:sldId id="3244" r:id="rId15"/>
    <p:sldId id="3224" r:id="rId16"/>
    <p:sldId id="3241" r:id="rId17"/>
    <p:sldId id="3245" r:id="rId18"/>
    <p:sldId id="3225" r:id="rId19"/>
    <p:sldId id="3242" r:id="rId20"/>
    <p:sldId id="3243" r:id="rId21"/>
    <p:sldId id="322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987"/>
    <a:srgbClr val="7F7F7F"/>
    <a:srgbClr val="A7B1CE"/>
    <a:srgbClr val="E1E6F5"/>
    <a:srgbClr val="233982"/>
    <a:srgbClr val="822323"/>
    <a:srgbClr val="45A9CA"/>
    <a:srgbClr val="C42DAF"/>
    <a:srgbClr val="4372C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2"/>
    <p:restoredTop sz="87075"/>
  </p:normalViewPr>
  <p:slideViewPr>
    <p:cSldViewPr snapToGrid="0" snapToObjects="1">
      <p:cViewPr varScale="1">
        <p:scale>
          <a:sx n="111" d="100"/>
          <a:sy n="111" d="100"/>
        </p:scale>
        <p:origin x="1184" y="192"/>
      </p:cViewPr>
      <p:guideLst>
        <p:guide orient="horz" pos="2160"/>
        <p:guide pos="6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9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2653 24575,'6'0'0,"-3"-3"0,3 2 0,-3-2 0,4 3 0,-1 0 0,-3-2 0,0 4 0,0-4 0,0 2 0,0-4 0,3 1 0,-5-3 0,4 6 0,-1-3 0,2 3 0,0-3 0,0 0 0,0-4 0,0 4 0,1 0 0,-1 1 0,0 1 0,3-7 0,-2 4 0,7-5 0,-6 2 0,12-1 0,-12 3 0,15-8 0,-15 11 0,14-12 0,-13 10 0,8-8 0,-10 8 0,7-7 0,-6 10 0,12-13 0,-12 12 0,14-15 0,-13 15 0,13-11 0,-13 11 0,13-12 0,-14 12 0,15-14 0,-12 11 0,15-9 0,-14 10 0,16-10 0,-22 9 0,24-12 0,-23 9 0,27-9 0,-25 10 0,38-14 0,-34 13 0,45-24 0,-46 24 0,33-25 0,-33 27 0,28-30 0,-26 25 0,30-34 0,-33 34 0,34-30 0,-31 27 0,31-34 0,-31 31-596,11-15 596,-16 20 0,-2 5 0,2-1 0,-3 1 0,0-2 0,0 3 0,1-3 0,-1 3 0,14-20 0,-11 15 0,37-47 0,-30 41 0,36-44 0,-34 39 0,29-35 0,-28 33 0,28-34 0,-34 43 0,43-56 0,-42 54 0,42-51 0,-43 54 0,36-40 0,-35 39 0,33-38 0,-36 41 0,31-38 0,-32 39 0,32-37 0,-31 37 0,34-36 0,-34 35 0,33-35 0,-35 36 0,35-34 0,-36 34 596,36-28-596,-33 30 0,34-28 0,-34 27 0,28-26 0,-29 26 0,34-32 0,-31 31 0,34-31 0,-34 32 0,32-26 0,-30 28 0,32-28 0,-36 30 0,31-25 0,-32 25 0,32-19 0,-31 19 0,34-16 0,-34 16 0,36-16 0,-35 17 0,46-21 0,-41 17 0,36-16 0,-40 20 0,34-20 0,-31 19 0,37-20 0,-36 18 0,34-15 0,-34 15 0,31-14 0,-31 16 0,33-16 0,-34 17 0,39-15 0,-42 15 0,37-12 0,-39 13 0,22-5 0,-25 3 0,18 6 0,-17-3 0,19 3 0,-19 0 0,13 0 0,-14 0 0,9-3 0,-9 2 0,6-1 0,-7 2 0,2 0 0,-3 0 0,3 0 0,-2 0 0,5 0 0,-6 0 0,6 2 0,-5-1 0,5 2 0,-6-3 0,6 3 0,-5-3 0,7 3 0,-6 0 0,4-3 0,-6 3 0,0-3 0,-5 0 0,-2-3 0,-5 3 0,0-3 0,2 0 0,-4 0 0,7-3 0,-10-1 0,7 4 0,-5-5 0,2 6 0,-2-9 0,3 10 0,-6-10 0,5 10 0,-2-10 0,3 9 0,0-3 0,0-1 0,-1 5 0,1-7 0,0 4 0,3-2 0,-6-3 0,5 5 0,-7-7 0,4 10 0,-5-10 0,8 7 0,-7-5 0,7 5 0,-5-4 0,3 7 0,0-10 0,-1 9 0,1-9 0,0 7 0,3-5 0,-3 3 0,3 0 0,-1 0 0,-1 0 0,4 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9:5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24575,'-3'1'0,"0"1"0,-1-2 0,-1 0 0,1 3 0,1 3 0,-3-5 0,0 7 0,-1-4 0,-4 2 0,4-3 0,-2 3 0,3-6 0,-1 3 0,4 0 0,0 0 0,1 1 0,-2-1 0,1-1 0,-3 2 0,5 2 0,-4-3 0,4 3 0,-4-3 0,4 3 0,-4-2 0,4 1 0,-5-4 0,3 2 0,-3 0 0,0 0 0,0 0 0,-3 6 0,2-5 0,-5 5 0,5-3 0,-4 0 0,6 0 0,-6 0 0,7-2 0,-2 1 0,1-4 0,1 2 0,1 0 0,-3-3 0,6 6 0,-6-6 0,5 6 0,-4-5 0,4 4 0,-4-4 0,4 4 0,-4-4 0,4 4 0,-5-1 0,3 2 0,-3 0 0,0-2 0,2 1 0,1-4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24575,'0'6'0,"3"1"0,-3-1 0,0 8 0,-4-3 0,0 3 0,1-5 0,3-3 0,0 0 0,0 1 0,0 2 0,0-3 0,0 3 0,0-2 0,0-1 0,0 0 0,0 0 0,0 0 0,0 0 0,0 1 0,0-1 0,0 0 0,0 11 0,0-8 0,3 14 0,-2-16 0,4 13 0,-4-12 0,4 15 0,-4-15 0,4 9 0,-1-10 0,-1 2 0,0-3 0,0-2 0,-3 1 0,3-1 0,0 2 0,-2 0 0,1 0 0,1 6 0,1-5 0,4 11 0,-1-11 0,2 8 0,-3-9 0,3 9 0,-5-8 0,7 11 0,-6-11 0,6 10 0,-7-9 0,7 9 0,-7-9 0,14 17 0,-10-15 0,14 20 0,-13-21 0,13 17 0,-13-21 0,16 20 0,-19-19 0,24 17 0,-23-18 0,19 11 0,-19-14 0,13 9 0,-14-8 0,21 4 0,-20-4 0,21 8 0,-17-9 0,10 15 0,-11-13 0,12 5 0,-13-6 0,22 0 0,-21-3 0,21 6 0,-22-5 0,22 1 0,-22-2 0,28 3 0,-27-2 0,32 2 0,-31-3 0,33 5 0,-33-1 0,34 5 0,-34-5 0,41 5 0,-36-5 0,34 6 0,-34-4 0,29 5 0,-30-6 0,32 9 0,-36-10 0,39 10 0,-35-9 0,39 9 0,-40-13 0,34 8 0,-35-9 0,40 8 0,-37-6 0,42 9 0,-46-10 0,51 8 0,-45-8 0,53 3 0,-54-4 0,41 2 0,-39-1 0,27 2 0,-27-3 0,31 0 0,-37 0 0,34 0 0,-34 0 0,38 0 0,-35 0 0,47 3 0,-49-2 0,43 3 0,-45-4 0,38 0 0,-38 0 0,38 0 0,-38 0 0,35 0 0,-33 0 0,34 2 0,-31-1 0,39 2 0,-40-3 0,42 0 0,-46 0 0,40 0 0,-40 0 0,43 0 0,-34-4 0,41 3 0,-41-2 0,44 3 0,-48 0 0,47 0 0,-49 0 0,49 0 0,-50 0 0,55-6 0,-56 5 0,56-4 0,-52 5 0,23 0 0,-29 0 0,-1 0 0,2 0 0,-2 0 0,7 0 0,-9 0 0,6 0 0,0 0 0,23 0 0,-15 0 0,51 0 0,-55 0 0,56 0 0,-54 0 0,56-7 0,-57 6 0,60-11 0,-62 8 0,50-2 0,-49 3 0,60-1 0,-59 4 0,71-14 0,-71 12 0,60-14 0,-59 14 0,46-9 0,-42 9 0,38-11 0,-39 11 0,41-15 0,-47 15 0,57-6 0,-58 5 0,65-7 0,-65 4 0,65-13 0,-66 16 0,59-15 0,-60 16 0,52-14 0,-50 11 0,45-9 0,-38 10 0,47-14 0,-47 12 0,53-16 0,-62 17 0,52-13 0,-50 13 0,55-12 0,-53 10 0,61-4 0,-61 7 0,59-6 0,-57 9 0,67-18 0,-66 16 0,66-15 0,-72 16 0,58-9 0,-55 10 0,59-4 0,-48 5 0,42-4 0,-40 3 0,42-2 0,-46 3 0,53 0 0,-63 0 0,54-3 0,-54 0 0,57-1 0,-57 1 0,60 0 0,-63 2 0,62-3 0,-61 4 0,56 0 0,-57 0 0,49 0 0,-47 0 0,47 0 0,-46 0 0,46 0 0,-50 0 0,40 0 0,-39 0 0,31 0 0,-29 0 0,40 3 0,-40-2 0,58 4 0,-59-4 0,69 2 0,-68-3 0,69 3 0,-62-3 0,53 9 0,-55-8 0,55 13 0,-59-11 0,64 14 0,-58-12 0,45 7 0,-48-8 0,30 5 0,-39-8 0,34 10 0,-34-10 0,25 8 0,-27-9 0,25 6 0,-21-3 0,29 6 0,-28-5 0,25 2 0,-29-6 0,18 0 0,-20 0 0,15 5 0,-15-3 0,17 6 0,-10-5 0,3 1 0,-3-2 0,-6 1 0,1-2 0,2 4 0,3-4 0,-4 5 0,6-6 0,-10 3 0,2-3 0,-3 3 0,0-3 0,0 3 0,-5-3 0,-5 0 0,-2 0 0,-3 0 0,2 0 0,1 0 0,3 3 0,-3-2 0,3 1 0,-1 1 0,-1-2 0,2 2 0,-4-3 0,1 0 0,0 0 0,3 2 0,-3-1 0,3 2 0,-1-1 0,-1-1 0,1 2 0,1 0 0,-3-3 0,3 3 0,-3 0 0,0-3 0,-1 6 0,4-3 0,-8 4 0,6-4 0,-9 0 0,10 0 0,-7 0 0,7 0 0,-8 3 0,5-3 0,-5 6 0,6-2 0,-9 5 0,8-8 0,-11 10 0,11-10 0,-8 5 0,9-3 0,-9 0 0,8 1 0,-5 2 0,6-6 0,-3 5 0,5-3 0,-5 6 0,6-7 0,-6 10 0,2-12 0,-2 12 0,3-13 0,0 13 0,0-9 0,0 6 0,2-4 0,-1-1 0,4 0 0,-2 0 0,3 0 0,0 0 0,0 1 0,-2-4 0,1 3 0,-2-3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451 365 24575,'-6'0'0,"0"0"0,0 0 0,-1 0 0,1 0 0,0 0 0,0 0 0,0 0 0,0 0 0,-1-3 0,1 2 0,-5-4 0,3 1 0,-6 1 0,7 0 0,1 0 0,0 3 0,3-3 0,-4 0 0,1 2 0,0-4 0,0 4 0,0-2 0,0 3 0,-1-2 0,1-2 0,0-2 0,0 0 0,0 3 0,-1-3 0,1 5 0,0-4 0,0 1 0,-3-2 0,2 0 0,-10-8 0,9 5 0,-12-10 0,12 14 0,-9-12 0,12 12 0,-6-6 0,8 7 0,-3-4 0,0 7 0,-1-10 0,1 7 0,0-5 0,0 3 0,-3-6 0,2 4 0,-5-9 0,6 12 0,-1-8 0,2 11 0,4-6 0,-4 7 0,4-4 0,-2 1 0,3-2 0,-2 0 0,1 0 0,-2 0 0,0 0 0,0-1 0,0 1 0,-3 3 0,5-3 0,-4 3 0,1-3 0,1-1 0,0 1 0,3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4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2391 24575,'0'-6'0,"0"0"0,0 0 0,0-3 0,0 2 0,0-2 0,0-5 0,0-2 0,0-3 0,0-18 0,0 20 0,0-47 0,0 43 0,6-67 0,-2 68 0,10-66 0,-9 72 0,14-58 0,-13 55 0,26-61 0,-21 60 0,42-65 0,-40 68 0,20-24 0,1 0 0,-20 24 0,55-50 0,-55 55 0,57-41 0,-54 42 0,60-33 0,-56 32 0,66-24 0,-65 25 0,30-5 0,1 1 0,-23 4 0,21-1 0,-1 2 0,-24 3 0,33-8 0,2 1 0,-25 8 0,33-10 0,1 0 0,-34 12-3392,41-9 0,3 0 3392,-35 8 0,41-11 0,-1 1 0,-46 9-1949,32-9 0,1 1 1949,-35 10-975,21-4 1,-2 0 974,-29 6 0,29-3 0,2-1 0,-25 4 0,28-2 0,3 0 0,-21 2 0,18 0 0,0 0 0,-20 0 0,32 0 0,2 0 0,-29 0 0,24 2 0,1 0 0,-19-2 0,14 8 0,0 0 0,-18-5 0,24 5 0,-1-1 0,-33-6 0,28 4 0,0 1 0,-29-5 0,29 6 0,1 0 0,-29-5 0,42 5 0,-61-7 0,50 4 0,-39-4 0,37 6 0,3-1 0,-30-3 0,46 1 0,1 1 0,-43-4 127,31 0 0,-2 0-127,-44 0 596,64 0-596,-72 0 0,30 0 0,2 0 0,-26 0 0,30 0 0,-1 0 0,-33 0 0,76 0 0,-76 0 0,30-2 0,0 0 0,-28 1 0,68-8 0,-73 8 0,58-7 0,-56 4 0,68-12 0,-66 10 0,26-8 0,3 0 0,-24 10 0,20-10 0,-1 1 0,-24 10 0,59-19 0,-68 19 0,65-18 0,-63 16-1061,61-17 1061,-61 14 0,63-16 0,-65 15 0,64-18 0,-64 18 0,61-27 0,-62 29 0,57-33 0,-57 35 2689,49-31-2689,-50 29 0,61-28 0,-58 25 0,55-24 0,-56 24 2729,32-19-2729,-34 20 0,29-25 0,-28 24 0,31-26 0,-31 26 0,36-26 0,-38 23 0,41-19 0,-41 21 0,38-14 0,-38 16 0,35-25 0,-33 24 0,31-29 0,-31 28 0,28-25 0,-32 29 0,32-26 0,-31 26 0,33-24 0,-33 23 2126,28-21-2126,-29 20 0,21-19 0,-22 22 2109,19-24-2109,-19 23 1833,19-24-1833,-16 20 0,11-16 0,-13 19 1356,5-11-1356,-11 14 0,10-9 0,-12 7 0,14-5 0,-14 5 0,9-4 0,-7 7 0,-1 1 0,0 6 0,-1 1 0,-1 1 0,2-1 0,0 2 0,-3 0 0,3 3 0,-3-2 0,0 4 0,0-4 0,0 5 0,0-5 0,0 5 0,0-6 0,3 12 0,-2-7 0,1 6 0,-2-7 0,3 2 0,-2-5 0,1 1 0,1-4 0,-2 1 0,2-1 0,-3 2 0,2-3 0,-1 3 0,5 3 0,-6-2 0,6 13 0,-3-11 0,1 10 0,1-11 0,1 12 0,1-15 0,-6 15 0,0-16 0,-6 14 0,7-14 0,-1 10 0,5-13 0,-3 10 0,3-9 0,-2 9 0,-2-7 0,1 2 0,-2 0 0,4 0 0,-1 1 0,-1 1 0,3-4 0,-6 1 0,0-7 0,-3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24575,'-6'4'0,"0"-2"0,3 1 0,-3-2 0,3 4 0,-6-1 0,2 2 0,-2 0 0,0 0 0,-1 0 0,-7 6 0,6-4 0,-9 9 0,12-12 0,-12 11 0,12-11 0,-15 9 0,15-10 0,-6 7 0,7-9 0,-1 6 0,1-5 0,-5 4 0,5-4 0,-4 5 0,4-4 0,-2 5 0,3-5 0,-1-2 0,1-2 0,0 3 0,-3 1 0,2 2 0,-7 0 0,6-3 0,-9 3 0,10-5 0,-11 4 0,11-2 0,-13 4 0,12-4 0,-20 3 0,18-6 0,-15 6 0,17-6 0,-12 6 0,12-5 0,-7 4 0,9-4 0,0 2 0,0-3 0,0 2 0,0-1 0,-1 2 0,-4-3 0,3 0 0,-9 0 0,10 0 0,-8 0 0,8 0 0,-7 0 0,6 0 0,-3 0 0,4 2 0,1-1 0,3 2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2439 3378 24575,'0'-6'0,"0"0"0,0-1 0,-3 4 0,2-3 0,-2 3 0,1 0 0,1-3 0,-2 0 0,3-1 0,0-5 0,0 6 0,-3-9 0,3 8 0,-3-11 0,3 11 0,0-13 0,0 12 0,0-20 0,0 18 0,0-15 0,0 17 0,0-17 0,0 15 0,0-18 0,0 20 0,0-23 0,0 21 0,0-27 0,0 25 0,0-20 0,0 21 0,0-20 0,0 21 0,0-21 0,0 22 0,0-22 0,0 22 0,0-25 0,0 25 0,0-28 0,0 27 0,0-29 0,0 28 0,0-28 0,0 26 0,0-29 0,0 28 0,-5-31 0,3 34 0,-6-39 0,7 38 0,-4-16 0,4 20 0,-2 4 0,3-5 0,0 2 0,-2 1 0,1 0 0,-2 0 0,0-11 0,3 8 0,-8-22 0,6 19 0,-12-28 0,10 26 0,-14-28 0,14 32 0,-13-18 0,15 20 0,-17-17 0,16 15 0,-22-23 0,19 23 0,-22-21 0,19 22 0,-24-27 0,22 25 0,-25-23 0,26 26 0,-23-20 0,23 18 0,-29-18 0,28 23 0,-28-17 0,29 19 0,-18-16 0,20 17 0,-18-18 0,18 18 0,-26-18 0,24 16 0,-32-16 0,31 14 0,-31-8 0,32 11 0,-27-3 0,28 2 0,-25-4 0,22 7 0,-31-13 0,26 9 0,-28-15 0,32 15 0,-32-14 0,33 14 0,-48-21 0,45 19 0,-45-27 0,45 27 0,-33-18 0,35 17 0,-37-14 0,37 13 0,-42-23 0,43 22 0,-54-33 0,49 28 0,-45-28 0,49 31 0,-35-22 0,37 24 0,-48-29 0,46 28 0,-46-28 0,45 27 0,-32-23 0,36 23 0,-31-19 0,33 22 0,-29-16 0,28 17 0,-16-15 0,20 15 0,-20-18 0,21 17 0,-20-21 0,18 20 0,-16-24 0,16 25 0,-16-30 0,17 28 0,-15-28 0,12 29 0,-9-26 0,10 25 0,-13-28 0,14 29 0,-14-34 0,18 32 0,-13-32 0,14 31 0,-7-30 0,4 30 0,-2-24 0,3 28 0,-5-24 0,6 23 0,-9-32 0,10 31 0,-7-31 0,7 32 0,-2-30 0,3 30 0,0-26 0,0 26 0,-3-18 0,3 20 0,-3-15 0,3 15 0,0-18 0,0 18 0,0-18 0,0 18 0,0-12 0,0 12 0,0-9 0,0 10 0,0-5 0,0 6 0,0 0 0,0 0 0,0-1 0,0 1 0,0 0 0,0 0 0,0 0 0,0 0 0,0-1 0,0 1 0,0 0 0,0 0 0,0 0 0,0-1 0,0 1 0,0 0 0,0 0 0,0 0 0,0 0 0,-3 5 0,3 4 0,-3 4 0,0 5 0,2-5 0,-4-1 0,4-1 0,-4 4 0,4-1 0,-4 4 0,1-4 0,-5 8 0,5-5 0,-7 8 0,10-11 0,-8 6 0,9-7 0,-8 5 0,6-5 0,-9 4 0,10-4 0,-10 5 0,9-5 0,-11 10 0,8-12 0,-7 15 0,6-18 0,0 14 0,0-14 0,-3 12 0,5-10 0,-5 5 0,6-3 0,-3 0 0,0-2 0,-3 7 0,2-9 0,-2 12 0,3-10 0,0 5 0,-1-3 0,-1 0 0,1 0 0,-2 0 0,3-2 0,-1 1 0,1-4 0,3 4 0,-3-4 0,3 2 0,-3 0 0,0-3 0,-1 6 0,1-6 0,3 6 0,-3-5 0,3 4 0,-3-4 0,2 4 0,1-4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22:42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24575,'3'7'0,"0"-1"0,1 0 0,1 0 0,-4 0 0,7 3 0,-4-2 0,5 5 0,-5-5 0,1 7 0,-4-7 0,4 8 0,-4-8 0,2 2 0,-3-3 0,3 3 0,-3-2 0,3 7 0,0-9 0,-3 9 0,6-10 0,0 7 0,1-1 0,5 2 0,-8-2 0,4 4 0,-5-6 0,4 4 0,-4-6 0,0 0 0,-3 0 0,5 0 0,-3 0 0,9 1 0,-10-1 0,10 3 0,-7-5 0,8 4 0,-8-4 0,7 7 0,-7-3 0,5 1 0,-3-4 0,0-1 0,0-1 0,-2 2 0,1-4 0,-1 2 0,-1 0 0,3-3 0,-3 3 0,3 0 0,1-2 0,-1 1 0,0-2 0,-3 3 0,0 0 0,0 1 0,0-1 0,3-3 0,-2 2 0,1-1 0,-1 2 0,2-3 0,0 0 0,0 0 0,0 0 0,1 0 0,-1 0 0,0 0 0,0 0 0,0 0 0,1 3 0,-1-3 0,0 3 0,0 0 0,0-3 0,0 3 0,1-3 0,-1 0 0,0 0 0,0 0 0,0 0 0,0 0 0,-2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74240-B27A-3E44-86E5-64956B5E7DE1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CD91C-58A7-9D4D-B56B-2A58AA924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2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D91C-58A7-9D4D-B56B-2A58AA924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2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questions we are going to answer in the first hands on portion of this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D91C-58A7-9D4D-B56B-2A58AA924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28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questions we are going to answer in the first hands on portion of this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D91C-58A7-9D4D-B56B-2A58AA924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4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5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5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Anvi’o represents a departure from the current software development practices and stands on a unique architecture that empowers its users with tremendous amount of flexibility.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instance, anvi’o comes with a large number of small programs, each of which performs simple tasks rather than trying to accomplish entire workflows. In this sense anvi'o </a:t>
            </a:r>
            <a:r>
              <a:rPr lang="en-US" baseline="0" dirty="0"/>
              <a:t>is a lot like LEGO: people who know their questions can piece together different components of anvi’o to implement unique workflows to address unique needs.</a:t>
            </a:r>
          </a:p>
          <a:p>
            <a:endParaRPr lang="en-US" baseline="0" dirty="0"/>
          </a:p>
          <a:p>
            <a:r>
              <a:rPr lang="en-US" baseline="0" dirty="0"/>
              <a:t>Different programs interface with each other through anvi'o artifacts that are generated, modified, queried, split, and merged by individual anvi'o programs.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7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questions we are going to answer in the first hands on portion of this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D91C-58A7-9D4D-B56B-2A58AA924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everyone should bring up their terminals and get ready to follow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D91C-58A7-9D4D-B56B-2A58AA924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2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69A2-7FED-D748-9255-85201563C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AF8D8-113F-7E4C-B65F-0CA4DC7A0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B22A8-510E-BC42-A511-248F3A3C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1F18B-B84F-8A40-982F-18E5D962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584E1-AEFE-2C47-A325-335FDF9A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0FD9-E40E-B345-83A3-F7BC165B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BFE0E-F238-824F-A303-D5D0320D7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0F2F-53DC-F441-8E36-D67FDC7C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48529-5D34-3849-862C-281FBA4C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4401E-6F8A-6244-A7B3-73C431FF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9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0C5C9-FE8C-5040-BF8F-E1A2C51AA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FF594-E138-2647-A312-36507639C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5566-0402-A742-8C9E-1FBE32CF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95CE-C2A9-2545-994B-9D51BDF9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918C-2A1E-6644-B8C6-571FC44F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1E98E4-FA81-6246-843C-16727CAA9A59}"/>
              </a:ext>
            </a:extLst>
          </p:cNvPr>
          <p:cNvSpPr/>
          <p:nvPr userDrawn="1"/>
        </p:nvSpPr>
        <p:spPr>
          <a:xfrm>
            <a:off x="0" y="0"/>
            <a:ext cx="12192000" cy="908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F41E5FE-6C38-064D-B327-F5FF0FBA03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024" y="0"/>
            <a:ext cx="11999976" cy="9080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i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61F667-7ADF-8943-BD75-846B800E3D9F}"/>
              </a:ext>
            </a:extLst>
          </p:cNvPr>
          <p:cNvCxnSpPr/>
          <p:nvPr userDrawn="1"/>
        </p:nvCxnSpPr>
        <p:spPr>
          <a:xfrm>
            <a:off x="0" y="90805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36A143-5D06-4F1B-98BB-CDC0AB8C1BD3}"/>
              </a:ext>
            </a:extLst>
          </p:cNvPr>
          <p:cNvSpPr txBox="1"/>
          <p:nvPr userDrawn="1"/>
        </p:nvSpPr>
        <p:spPr>
          <a:xfrm>
            <a:off x="429768" y="5586984"/>
            <a:ext cx="11247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0130075-ABF9-E640-B77A-FFBA5E3FC07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9" b="29919"/>
          <a:stretch/>
        </p:blipFill>
        <p:spPr bwMode="auto">
          <a:xfrm>
            <a:off x="9999347" y="-2"/>
            <a:ext cx="2111467" cy="90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303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B54F23B-A7E2-854C-B8D2-1A1CCC29E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08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F37800A-632E-5F46-AD9F-7B13A64E3286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671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1734-F4E0-9044-8042-6258D81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9DBC-83C7-5E41-BEAB-70BF4EDA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6B5A-6179-FC43-93ED-14BDED1C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E8A0D-2590-724B-BDA8-25C305A7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6F72-BC0A-664D-B25E-998DF34F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8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B0D-1121-204D-BCD9-6C35A2E2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4BF2B-DE45-234F-9DBF-60A4F3FDE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D2EAF-0849-DC4D-B1CD-966B7FE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50B7-6FA7-6D46-8BB3-BED907D0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853D-79F1-3646-AAAD-8EBC5FE9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C0EE-93BE-0041-8438-D7102412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F89F-CA2A-0040-A367-0F60431AE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75772-4172-0D4D-9479-8884F766F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7FA7F-A82F-7B44-8304-B0DA8AF1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79DF5-B227-B64D-9B87-A33EC83D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60E79-0F1F-3A42-8D05-BA670C8B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4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7E92-430E-BD40-B6DE-142D64E3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EDEEC-65C1-4543-A31B-6E5041201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5F7D7-82F7-D64F-B90F-D100AB1AA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6DA5E-D652-7242-B5DE-2C6A8A217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A0EB4-4AED-574F-8C04-3171C857F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AEA61-FBAB-3A46-94B3-05874AFE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0E882-9CEB-2746-8DD5-41F614D2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771DC-45DB-9141-AB59-8298B411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EC8-51AE-D24A-BAF5-92F31FB8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16D47-A417-0D48-917F-D2197DB0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E1660-CD20-7F48-9731-79E2A620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9457E-39C5-BD40-A39F-606D69DA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21FE-1595-8D46-AC6B-CE7E090F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31A60-96A7-A449-A903-BE6ACFE4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23F6-F4F6-1B4D-ADE9-A0A0C871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092B-234B-2D43-9FD1-0A6AD7C8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17A4-8771-9C44-A6BD-95D283FD3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07862-A7F1-C745-8B2B-31155805D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C0A13-DBAD-F54F-9100-27242BC7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0D12D-25D0-884F-AD27-AF3DF28A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332F4-582F-E142-9597-6446868F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79A4-2737-8C47-8376-5241BFCB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3317F-8CFA-3D43-A9CA-EAEA4EFA9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7A8A-36B7-E742-ABF0-256BCE6B1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215A-AFCA-184E-A9BC-B118FF73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0C238-5747-5945-99EC-CF5F50FF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29E89-64B4-A044-B076-302CAF83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DBE9A-B294-484C-A34E-419DFF2E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FEA9-F9D1-7C4F-A3B3-15A85CC56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8F34-B00A-F845-A6FA-EFCE1E586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DDFEB-7064-3247-8922-D6485CBE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A8970-C04D-C147-97E8-23B74FED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0DE4-50C9-0D46-AB07-431750AC8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customXml" Target="../ink/ink6.xml"/><Relationship Id="rId1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customXml" Target="../ink/ink3.xml"/><Relationship Id="rId12" Type="http://schemas.openxmlformats.org/officeDocument/2006/relationships/image" Target="../media/image55.png"/><Relationship Id="rId17" Type="http://schemas.openxmlformats.org/officeDocument/2006/relationships/customXml" Target="../ink/ink8.xml"/><Relationship Id="rId2" Type="http://schemas.openxmlformats.org/officeDocument/2006/relationships/image" Target="../media/image1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image" Target="../media/image13.png"/><Relationship Id="rId15" Type="http://schemas.openxmlformats.org/officeDocument/2006/relationships/customXml" Target="../ink/ink7.xml"/><Relationship Id="rId10" Type="http://schemas.openxmlformats.org/officeDocument/2006/relationships/image" Target="../media/image541.png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C21D-ED00-4344-AB1F-29886FC45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9150" y="1122362"/>
            <a:ext cx="6285390" cy="23876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Single-cell genomics with anvi’o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6ACD9-34C1-7641-AFF2-57028384C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420" y="3593160"/>
            <a:ext cx="5598850" cy="1655762"/>
          </a:xfrm>
        </p:spPr>
        <p:txBody>
          <a:bodyPr anchor="t">
            <a:normAutofit/>
          </a:bodyPr>
          <a:lstStyle/>
          <a:p>
            <a:r>
              <a:rPr lang="en-US" sz="1900" i="1" dirty="0">
                <a:solidFill>
                  <a:srgbClr val="45A987"/>
                </a:solidFill>
              </a:rPr>
              <a:t>Bigelow Laboratory for Ocean Sciences</a:t>
            </a:r>
          </a:p>
          <a:p>
            <a:r>
              <a:rPr lang="en-US" sz="1900" i="1" dirty="0">
                <a:solidFill>
                  <a:srgbClr val="45A987"/>
                </a:solidFill>
              </a:rPr>
              <a:t>April 7,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32AE2-7345-3A4F-A11D-B622C83A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5" y="1156215"/>
            <a:ext cx="4973432" cy="47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“contigs database”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5B05B-344E-C448-BB1B-A19AD64ED44F}"/>
              </a:ext>
            </a:extLst>
          </p:cNvPr>
          <p:cNvSpPr txBox="1"/>
          <p:nvPr/>
        </p:nvSpPr>
        <p:spPr>
          <a:xfrm>
            <a:off x="2001449" y="2609405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TATAGCATGCGTACCGATGCC…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9DE15-21E0-D945-9036-197CBBC42481}"/>
              </a:ext>
            </a:extLst>
          </p:cNvPr>
          <p:cNvCxnSpPr>
            <a:cxnSpLocks/>
          </p:cNvCxnSpPr>
          <p:nvPr/>
        </p:nvCxnSpPr>
        <p:spPr>
          <a:xfrm flipV="1">
            <a:off x="2001449" y="3673898"/>
            <a:ext cx="9718471" cy="152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70028B-D994-DB43-B752-D0158983FF67}"/>
              </a:ext>
            </a:extLst>
          </p:cNvPr>
          <p:cNvGrpSpPr/>
          <p:nvPr/>
        </p:nvGrpSpPr>
        <p:grpSpPr>
          <a:xfrm>
            <a:off x="2108090" y="2869942"/>
            <a:ext cx="3110669" cy="869037"/>
            <a:chOff x="1461331" y="1865601"/>
            <a:chExt cx="3110669" cy="8690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8E298B-4F5C-024A-80AC-3C5F1DBD1BD7}"/>
                </a:ext>
              </a:extLst>
            </p:cNvPr>
            <p:cNvSpPr/>
            <p:nvPr/>
          </p:nvSpPr>
          <p:spPr>
            <a:xfrm>
              <a:off x="2149813" y="2608179"/>
              <a:ext cx="787940" cy="12645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00CF1B-67CF-7C48-B636-D1295DA759B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461331" y="1865601"/>
              <a:ext cx="688482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29BC81-035C-9B4A-8374-723295F5F8D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937753" y="1865601"/>
              <a:ext cx="1634247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080C264-E275-F346-BC84-0B066DE9BD40}"/>
              </a:ext>
            </a:extLst>
          </p:cNvPr>
          <p:cNvSpPr/>
          <p:nvPr/>
        </p:nvSpPr>
        <p:spPr>
          <a:xfrm>
            <a:off x="3111823" y="3500786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ECFF-5C3A-834E-9563-B9FEA9A4FB5E}"/>
              </a:ext>
            </a:extLst>
          </p:cNvPr>
          <p:cNvSpPr/>
          <p:nvPr/>
        </p:nvSpPr>
        <p:spPr>
          <a:xfrm>
            <a:off x="4530077" y="3500785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614126-2736-E543-8449-3F4791CEA815}"/>
              </a:ext>
            </a:extLst>
          </p:cNvPr>
          <p:cNvSpPr/>
          <p:nvPr/>
        </p:nvSpPr>
        <p:spPr>
          <a:xfrm>
            <a:off x="6112444" y="3500784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292F6E4-9131-9440-96A2-421B783BB48C}"/>
              </a:ext>
            </a:extLst>
          </p:cNvPr>
          <p:cNvSpPr/>
          <p:nvPr/>
        </p:nvSpPr>
        <p:spPr>
          <a:xfrm flipH="1">
            <a:off x="9485517" y="3516060"/>
            <a:ext cx="795895" cy="346229"/>
          </a:xfrm>
          <a:prstGeom prst="rightArrow">
            <a:avLst/>
          </a:prstGeom>
          <a:solidFill>
            <a:srgbClr val="45A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B84AB-3FDD-9449-82A4-FF852729F741}"/>
              </a:ext>
            </a:extLst>
          </p:cNvPr>
          <p:cNvSpPr txBox="1"/>
          <p:nvPr/>
        </p:nvSpPr>
        <p:spPr>
          <a:xfrm>
            <a:off x="3353222" y="38470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91499-AC76-DC47-8332-E0CCF54126D3}"/>
              </a:ext>
            </a:extLst>
          </p:cNvPr>
          <p:cNvSpPr txBox="1"/>
          <p:nvPr/>
        </p:nvSpPr>
        <p:spPr>
          <a:xfrm>
            <a:off x="4848446" y="38470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lacY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C9C8B-FCB4-2D4E-A1D8-CC314DD584D3}"/>
              </a:ext>
            </a:extLst>
          </p:cNvPr>
          <p:cNvSpPr txBox="1"/>
          <p:nvPr/>
        </p:nvSpPr>
        <p:spPr>
          <a:xfrm>
            <a:off x="6340464" y="384701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lacA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2E92994-0DCB-4843-9A48-F6BB699EF0F9}"/>
              </a:ext>
            </a:extLst>
          </p:cNvPr>
          <p:cNvSpPr/>
          <p:nvPr/>
        </p:nvSpPr>
        <p:spPr>
          <a:xfrm flipH="1">
            <a:off x="9485517" y="3516060"/>
            <a:ext cx="79589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21EC01-F470-8F4A-952A-D86D57ECA90A}"/>
              </a:ext>
            </a:extLst>
          </p:cNvPr>
          <p:cNvSpPr/>
          <p:nvPr/>
        </p:nvSpPr>
        <p:spPr>
          <a:xfrm>
            <a:off x="10482135" y="3516060"/>
            <a:ext cx="91512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A05B9-5594-7747-A24F-72AD5E4B6280}"/>
              </a:ext>
            </a:extLst>
          </p:cNvPr>
          <p:cNvSpPr txBox="1"/>
          <p:nvPr/>
        </p:nvSpPr>
        <p:spPr>
          <a:xfrm>
            <a:off x="10603708" y="383259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grpE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61ACE-D38D-C045-AF53-5D85169AC807}"/>
              </a:ext>
            </a:extLst>
          </p:cNvPr>
          <p:cNvGrpSpPr/>
          <p:nvPr/>
        </p:nvGrpSpPr>
        <p:grpSpPr>
          <a:xfrm>
            <a:off x="10539707" y="2720810"/>
            <a:ext cx="1167306" cy="779974"/>
            <a:chOff x="9892948" y="1716469"/>
            <a:chExt cx="1167306" cy="77997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D2AEB0-ABAF-D645-8C07-D973165F0596}"/>
                </a:ext>
              </a:extLst>
            </p:cNvPr>
            <p:cNvSpPr/>
            <p:nvPr/>
          </p:nvSpPr>
          <p:spPr>
            <a:xfrm>
              <a:off x="9892948" y="1716469"/>
              <a:ext cx="11673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single-copy </a:t>
              </a:r>
            </a:p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core gene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869A4-B760-4E41-B897-D301BD79A497}"/>
                </a:ext>
              </a:extLst>
            </p:cNvPr>
            <p:cNvCxnSpPr>
              <a:endCxn id="34" idx="2"/>
            </p:cNvCxnSpPr>
            <p:nvPr/>
          </p:nvCxnSpPr>
          <p:spPr>
            <a:xfrm flipV="1">
              <a:off x="10292938" y="2239689"/>
              <a:ext cx="183663" cy="2567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D263E2-1FFB-EB4F-9347-65AE5435BEEB}"/>
              </a:ext>
            </a:extLst>
          </p:cNvPr>
          <p:cNvGrpSpPr/>
          <p:nvPr/>
        </p:nvGrpSpPr>
        <p:grpSpPr>
          <a:xfrm>
            <a:off x="1985989" y="4415363"/>
            <a:ext cx="9705564" cy="334084"/>
            <a:chOff x="1354690" y="3256608"/>
            <a:chExt cx="9705564" cy="33408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1E9FFA-074D-C64E-AEC4-1821F1D3DCA3}"/>
                </a:ext>
              </a:extLst>
            </p:cNvPr>
            <p:cNvCxnSpPr/>
            <p:nvPr/>
          </p:nvCxnSpPr>
          <p:spPr>
            <a:xfrm>
              <a:off x="1354690" y="3429000"/>
              <a:ext cx="9705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205B60-6727-2F4C-8EA7-4D9E774C57DE}"/>
                </a:ext>
              </a:extLst>
            </p:cNvPr>
            <p:cNvCxnSpPr/>
            <p:nvPr/>
          </p:nvCxnSpPr>
          <p:spPr>
            <a:xfrm>
              <a:off x="1354690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4B1AA3-C85D-0E47-B6DE-98F745F10C7B}"/>
                </a:ext>
              </a:extLst>
            </p:cNvPr>
            <p:cNvCxnSpPr/>
            <p:nvPr/>
          </p:nvCxnSpPr>
          <p:spPr>
            <a:xfrm>
              <a:off x="11060254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001955E-820D-354C-A109-7B32D20C60B1}"/>
              </a:ext>
            </a:extLst>
          </p:cNvPr>
          <p:cNvSpPr/>
          <p:nvPr/>
        </p:nvSpPr>
        <p:spPr>
          <a:xfrm>
            <a:off x="5903645" y="4591704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 length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E65DEA-EC1C-3C40-B644-0523677DC48E}"/>
              </a:ext>
            </a:extLst>
          </p:cNvPr>
          <p:cNvSpPr/>
          <p:nvPr/>
        </p:nvSpPr>
        <p:spPr>
          <a:xfrm>
            <a:off x="7276602" y="4606259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GC content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476399-C367-7B44-947D-CC0A30E8486E}"/>
              </a:ext>
            </a:extLst>
          </p:cNvPr>
          <p:cNvGrpSpPr/>
          <p:nvPr/>
        </p:nvGrpSpPr>
        <p:grpSpPr>
          <a:xfrm>
            <a:off x="5266137" y="2630885"/>
            <a:ext cx="5450173" cy="881322"/>
            <a:chOff x="4619378" y="1626544"/>
            <a:chExt cx="5450173" cy="8813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737EB-C86C-1E47-A12B-F8E2F21E813F}"/>
                </a:ext>
              </a:extLst>
            </p:cNvPr>
            <p:cNvSpPr txBox="1"/>
            <p:nvPr/>
          </p:nvSpPr>
          <p:spPr>
            <a:xfrm>
              <a:off x="6482676" y="1626544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gene-level taxonomy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13A2E8-8C65-4943-8B53-3DA95F4C8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898" y="1947427"/>
              <a:ext cx="732114" cy="5561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36F7B6-F5CB-8E4A-9188-0C2544305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41162" y="1947427"/>
              <a:ext cx="1828389" cy="560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35B9E3-B313-3747-9DC1-46AB360DF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378" y="1967070"/>
              <a:ext cx="2056117" cy="5108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76C0C6-5241-0347-8BB1-89EC7E9510F1}"/>
              </a:ext>
            </a:extLst>
          </p:cNvPr>
          <p:cNvGrpSpPr/>
          <p:nvPr/>
        </p:nvGrpSpPr>
        <p:grpSpPr>
          <a:xfrm>
            <a:off x="345238" y="2555252"/>
            <a:ext cx="1197638" cy="1790478"/>
            <a:chOff x="212927" y="1550911"/>
            <a:chExt cx="1197638" cy="1790478"/>
          </a:xfrm>
        </p:grpSpPr>
        <p:pic>
          <p:nvPicPr>
            <p:cNvPr id="5122" name="Picture 2" descr="DB">
              <a:extLst>
                <a:ext uri="{FF2B5EF4-FFF2-40B4-BE49-F238E27FC236}">
                  <a16:creationId xmlns:a16="http://schemas.microsoft.com/office/drawing/2014/main" id="{E0A17D6E-57ED-4744-88EB-30790833E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7" y="2089866"/>
              <a:ext cx="1197638" cy="1251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3D3024-188E-7B46-87BB-F7AC4BD33CCB}"/>
                </a:ext>
              </a:extLst>
            </p:cNvPr>
            <p:cNvSpPr txBox="1"/>
            <p:nvPr/>
          </p:nvSpPr>
          <p:spPr>
            <a:xfrm>
              <a:off x="268969" y="1550911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contigs</a:t>
              </a:r>
            </a:p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</a:t>
              </a: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39E7B743-F71E-1D42-B641-1D8456DFD965}"/>
              </a:ext>
            </a:extLst>
          </p:cNvPr>
          <p:cNvSpPr/>
          <p:nvPr/>
        </p:nvSpPr>
        <p:spPr>
          <a:xfrm>
            <a:off x="1542876" y="2630885"/>
            <a:ext cx="228664" cy="2268596"/>
          </a:xfrm>
          <a:prstGeom prst="lef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4BEA5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4BEA5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4BEA5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 animBg="1"/>
      <p:bldP spid="32" grpId="0" animBg="1"/>
      <p:bldP spid="32" grpId="1" animBg="1"/>
      <p:bldP spid="33" grpId="0"/>
      <p:bldP spid="44" grpId="0"/>
      <p:bldP spid="45" grpId="0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777" y="1232383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Work on many common ‘omics analyses and data types using just one software platform.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77" y="2702011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Visualize data to explore it interactively and download figures that are close to publication-ready.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777" y="4171639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Keep sequencing data and all of its associated information together in just 1-2 databases instead of multiple text files.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43EBC-9AB6-4848-8AB9-1D4FD4EDC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anvi’o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1F7B3-BE2D-4247-A80A-62D630041DCB}"/>
              </a:ext>
            </a:extLst>
          </p:cNvPr>
          <p:cNvSpPr txBox="1"/>
          <p:nvPr/>
        </p:nvSpPr>
        <p:spPr>
          <a:xfrm>
            <a:off x="365777" y="5641266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Get advice from its large user community and request new programs or features from its developers.</a:t>
            </a:r>
          </a:p>
        </p:txBody>
      </p:sp>
    </p:spTree>
    <p:extLst>
      <p:ext uri="{BB962C8B-B14F-4D97-AF65-F5344CB8AC3E}">
        <p14:creationId xmlns:p14="http://schemas.microsoft.com/office/powerpoint/2010/main" val="220772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anvi’o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83E30-46AC-D64B-AC00-93AD1C62F547}"/>
              </a:ext>
            </a:extLst>
          </p:cNvPr>
          <p:cNvSpPr txBox="1"/>
          <p:nvPr/>
        </p:nvSpPr>
        <p:spPr>
          <a:xfrm>
            <a:off x="1009726" y="4168447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need advice or have a question…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7AED4-F2C2-BE4E-8C3A-5CD098D3C33F}"/>
              </a:ext>
            </a:extLst>
          </p:cNvPr>
          <p:cNvSpPr txBox="1"/>
          <p:nvPr/>
        </p:nvSpPr>
        <p:spPr>
          <a:xfrm>
            <a:off x="1009726" y="4781928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found a bug or have an idea…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DC4F50-5735-0249-B95D-D269E7046ACC}"/>
              </a:ext>
            </a:extLst>
          </p:cNvPr>
          <p:cNvGrpSpPr/>
          <p:nvPr/>
        </p:nvGrpSpPr>
        <p:grpSpPr>
          <a:xfrm>
            <a:off x="227206" y="1292256"/>
            <a:ext cx="4743628" cy="1397298"/>
            <a:chOff x="227206" y="1292256"/>
            <a:chExt cx="5735850" cy="1689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184CA2-FA0A-6D4C-8525-87C6DF86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772" y="1292256"/>
              <a:ext cx="5015284" cy="1689570"/>
            </a:xfrm>
            <a:prstGeom prst="rect">
              <a:avLst/>
            </a:prstGeom>
          </p:spPr>
        </p:pic>
        <p:pic>
          <p:nvPicPr>
            <p:cNvPr id="2050" name="Picture 2" descr="Slack Logo designs, themes, templates and downloadable graphic elements on  Dribbble">
              <a:extLst>
                <a:ext uri="{FF2B5EF4-FFF2-40B4-BE49-F238E27FC236}">
                  <a16:creationId xmlns:a16="http://schemas.microsoft.com/office/drawing/2014/main" id="{B1285A3E-E810-7941-A153-0FF2143A12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03" t="31424" r="35114" b="28877"/>
            <a:stretch/>
          </p:blipFill>
          <p:spPr bwMode="auto">
            <a:xfrm>
              <a:off x="227206" y="1292256"/>
              <a:ext cx="720566" cy="73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7AA2CE-FCC8-7E4F-BA05-0CAFFFFE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54" y="1292256"/>
            <a:ext cx="5469354" cy="19665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1AD493B-EBC8-004D-B508-C1611704E0AE}"/>
              </a:ext>
            </a:extLst>
          </p:cNvPr>
          <p:cNvGrpSpPr/>
          <p:nvPr/>
        </p:nvGrpSpPr>
        <p:grpSpPr>
          <a:xfrm>
            <a:off x="6515754" y="3804419"/>
            <a:ext cx="5297620" cy="2693682"/>
            <a:chOff x="6515754" y="3804419"/>
            <a:chExt cx="5297620" cy="2693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4995D8-5234-394A-B347-3B142A34B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754" y="3804419"/>
              <a:ext cx="4666520" cy="2693682"/>
            </a:xfrm>
            <a:prstGeom prst="rect">
              <a:avLst/>
            </a:prstGeom>
          </p:spPr>
        </p:pic>
        <p:pic>
          <p:nvPicPr>
            <p:cNvPr id="2052" name="Picture 4" descr="GitHub Logos and Usage · GitHub">
              <a:extLst>
                <a:ext uri="{FF2B5EF4-FFF2-40B4-BE49-F238E27FC236}">
                  <a16:creationId xmlns:a16="http://schemas.microsoft.com/office/drawing/2014/main" id="{19AC7124-5F96-C042-B597-3D22CC790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11873" r="10449" b="11025"/>
            <a:stretch/>
          </p:blipFill>
          <p:spPr bwMode="auto">
            <a:xfrm>
              <a:off x="11182274" y="5882964"/>
              <a:ext cx="631100" cy="615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83CE1-0F08-2644-87D6-C6852F59BC66}"/>
              </a:ext>
            </a:extLst>
          </p:cNvPr>
          <p:cNvGrpSpPr/>
          <p:nvPr/>
        </p:nvGrpSpPr>
        <p:grpSpPr>
          <a:xfrm>
            <a:off x="3308926" y="5338104"/>
            <a:ext cx="2954520" cy="365400"/>
            <a:chOff x="3275831" y="5311991"/>
            <a:chExt cx="29545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7C30D7-5E2B-D244-A67C-53FDE1F33535}"/>
                    </a:ext>
                  </a:extLst>
                </p14:cNvPr>
                <p14:cNvContentPartPr/>
                <p14:nvPr/>
              </p14:nvContentPartPr>
              <p14:xfrm>
                <a:off x="3275831" y="5311991"/>
                <a:ext cx="2954520" cy="36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7C30D7-5E2B-D244-A67C-53FDE1F335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66831" y="5302991"/>
                  <a:ext cx="2972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E3046C-0E50-A84D-B896-1A0B9D96C7A6}"/>
                    </a:ext>
                  </a:extLst>
                </p14:cNvPr>
                <p14:cNvContentPartPr/>
                <p14:nvPr/>
              </p14:nvContentPartPr>
              <p14:xfrm>
                <a:off x="6067271" y="5436911"/>
                <a:ext cx="16272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E3046C-0E50-A84D-B896-1A0B9D96C7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8271" y="5427911"/>
                  <a:ext cx="1803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8C990-1383-4B4E-BEF4-5ACA824185AB}"/>
              </a:ext>
            </a:extLst>
          </p:cNvPr>
          <p:cNvGrpSpPr/>
          <p:nvPr/>
        </p:nvGrpSpPr>
        <p:grpSpPr>
          <a:xfrm>
            <a:off x="3832391" y="3186911"/>
            <a:ext cx="2676600" cy="860760"/>
            <a:chOff x="3832391" y="3186911"/>
            <a:chExt cx="267660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1F32FE-6BBE-3843-B0FD-9D1D9709003F}"/>
                    </a:ext>
                  </a:extLst>
                </p14:cNvPr>
                <p14:cNvContentPartPr/>
                <p14:nvPr/>
              </p14:nvContentPartPr>
              <p14:xfrm>
                <a:off x="3832391" y="3186911"/>
                <a:ext cx="2676600" cy="860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1F32FE-6BBE-3843-B0FD-9D1D970900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23391" y="3178271"/>
                  <a:ext cx="269424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48F79B-FB61-894B-8452-BCDC4D72DE25}"/>
                    </a:ext>
                  </a:extLst>
                </p14:cNvPr>
                <p14:cNvContentPartPr/>
                <p14:nvPr/>
              </p14:nvContentPartPr>
              <p14:xfrm>
                <a:off x="6215591" y="3197711"/>
                <a:ext cx="242640" cy="9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48F79B-FB61-894B-8452-BCDC4D72DE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6591" y="3188711"/>
                  <a:ext cx="260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86DD2F-C233-2744-A79E-64F69BCB60F6}"/>
              </a:ext>
            </a:extLst>
          </p:cNvPr>
          <p:cNvGrpSpPr/>
          <p:nvPr/>
        </p:nvGrpSpPr>
        <p:grpSpPr>
          <a:xfrm>
            <a:off x="2863631" y="2822231"/>
            <a:ext cx="878040" cy="1219680"/>
            <a:chOff x="2863631" y="2822231"/>
            <a:chExt cx="878040" cy="12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E549E0-BDB1-0642-935E-09904911FBAE}"/>
                    </a:ext>
                  </a:extLst>
                </p14:cNvPr>
                <p14:cNvContentPartPr/>
                <p14:nvPr/>
              </p14:nvContentPartPr>
              <p14:xfrm>
                <a:off x="2863631" y="2825831"/>
                <a:ext cx="878040" cy="121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E549E0-BDB1-0642-935E-09904911FB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4631" y="2817191"/>
                  <a:ext cx="89568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10CF9B-5F05-B24A-A5C4-97D915B6DDFB}"/>
                    </a:ext>
                  </a:extLst>
                </p14:cNvPr>
                <p14:cNvContentPartPr/>
                <p14:nvPr/>
              </p14:nvContentPartPr>
              <p14:xfrm>
                <a:off x="2971631" y="2822231"/>
                <a:ext cx="155880" cy="14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10CF9B-5F05-B24A-A5C4-97D915B6DD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62631" y="2813231"/>
                  <a:ext cx="17352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35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7F0-292A-0A44-AC08-DC6D28F0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Part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D78E1-FE2A-C54A-9FDB-0C83F75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genome-level analyses</a:t>
            </a:r>
          </a:p>
        </p:txBody>
      </p:sp>
    </p:spTree>
    <p:extLst>
      <p:ext uri="{BB962C8B-B14F-4D97-AF65-F5344CB8AC3E}">
        <p14:creationId xmlns:p14="http://schemas.microsoft.com/office/powerpoint/2010/main" val="57201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“contigs database”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5B05B-344E-C448-BB1B-A19AD64ED44F}"/>
              </a:ext>
            </a:extLst>
          </p:cNvPr>
          <p:cNvSpPr txBox="1"/>
          <p:nvPr/>
        </p:nvSpPr>
        <p:spPr>
          <a:xfrm>
            <a:off x="2001449" y="2609405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TATAGCATGCGTACCGATGCC…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9DE15-21E0-D945-9036-197CBBC42481}"/>
              </a:ext>
            </a:extLst>
          </p:cNvPr>
          <p:cNvCxnSpPr>
            <a:cxnSpLocks/>
          </p:cNvCxnSpPr>
          <p:nvPr/>
        </p:nvCxnSpPr>
        <p:spPr>
          <a:xfrm flipV="1">
            <a:off x="2001449" y="3673898"/>
            <a:ext cx="9718471" cy="152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70028B-D994-DB43-B752-D0158983FF67}"/>
              </a:ext>
            </a:extLst>
          </p:cNvPr>
          <p:cNvGrpSpPr/>
          <p:nvPr/>
        </p:nvGrpSpPr>
        <p:grpSpPr>
          <a:xfrm>
            <a:off x="2108090" y="2869942"/>
            <a:ext cx="3110669" cy="869037"/>
            <a:chOff x="1461331" y="1865601"/>
            <a:chExt cx="3110669" cy="8690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8E298B-4F5C-024A-80AC-3C5F1DBD1BD7}"/>
                </a:ext>
              </a:extLst>
            </p:cNvPr>
            <p:cNvSpPr/>
            <p:nvPr/>
          </p:nvSpPr>
          <p:spPr>
            <a:xfrm>
              <a:off x="2149813" y="2608179"/>
              <a:ext cx="787940" cy="12645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00CF1B-67CF-7C48-B636-D1295DA759B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461331" y="1865601"/>
              <a:ext cx="688482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29BC81-035C-9B4A-8374-723295F5F8D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937753" y="1865601"/>
              <a:ext cx="1634247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080C264-E275-F346-BC84-0B066DE9BD40}"/>
              </a:ext>
            </a:extLst>
          </p:cNvPr>
          <p:cNvSpPr/>
          <p:nvPr/>
        </p:nvSpPr>
        <p:spPr>
          <a:xfrm>
            <a:off x="3111823" y="3500786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ECFF-5C3A-834E-9563-B9FEA9A4FB5E}"/>
              </a:ext>
            </a:extLst>
          </p:cNvPr>
          <p:cNvSpPr/>
          <p:nvPr/>
        </p:nvSpPr>
        <p:spPr>
          <a:xfrm>
            <a:off x="4530077" y="3500785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614126-2736-E543-8449-3F4791CEA815}"/>
              </a:ext>
            </a:extLst>
          </p:cNvPr>
          <p:cNvSpPr/>
          <p:nvPr/>
        </p:nvSpPr>
        <p:spPr>
          <a:xfrm>
            <a:off x="6112444" y="3500784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292F6E4-9131-9440-96A2-421B783BB48C}"/>
              </a:ext>
            </a:extLst>
          </p:cNvPr>
          <p:cNvSpPr/>
          <p:nvPr/>
        </p:nvSpPr>
        <p:spPr>
          <a:xfrm flipH="1">
            <a:off x="9485517" y="3516060"/>
            <a:ext cx="795895" cy="346229"/>
          </a:xfrm>
          <a:prstGeom prst="rightArrow">
            <a:avLst/>
          </a:prstGeom>
          <a:solidFill>
            <a:srgbClr val="45A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B84AB-3FDD-9449-82A4-FF852729F741}"/>
              </a:ext>
            </a:extLst>
          </p:cNvPr>
          <p:cNvSpPr txBox="1"/>
          <p:nvPr/>
        </p:nvSpPr>
        <p:spPr>
          <a:xfrm>
            <a:off x="3353222" y="38470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91499-AC76-DC47-8332-E0CCF54126D3}"/>
              </a:ext>
            </a:extLst>
          </p:cNvPr>
          <p:cNvSpPr txBox="1"/>
          <p:nvPr/>
        </p:nvSpPr>
        <p:spPr>
          <a:xfrm>
            <a:off x="4848446" y="38470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lacY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C9C8B-FCB4-2D4E-A1D8-CC314DD584D3}"/>
              </a:ext>
            </a:extLst>
          </p:cNvPr>
          <p:cNvSpPr txBox="1"/>
          <p:nvPr/>
        </p:nvSpPr>
        <p:spPr>
          <a:xfrm>
            <a:off x="6340464" y="384701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lacA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2E92994-0DCB-4843-9A48-F6BB699EF0F9}"/>
              </a:ext>
            </a:extLst>
          </p:cNvPr>
          <p:cNvSpPr/>
          <p:nvPr/>
        </p:nvSpPr>
        <p:spPr>
          <a:xfrm flipH="1">
            <a:off x="9485517" y="3516060"/>
            <a:ext cx="79589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21EC01-F470-8F4A-952A-D86D57ECA90A}"/>
              </a:ext>
            </a:extLst>
          </p:cNvPr>
          <p:cNvSpPr/>
          <p:nvPr/>
        </p:nvSpPr>
        <p:spPr>
          <a:xfrm>
            <a:off x="10482135" y="3516060"/>
            <a:ext cx="91512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A05B9-5594-7747-A24F-72AD5E4B6280}"/>
              </a:ext>
            </a:extLst>
          </p:cNvPr>
          <p:cNvSpPr txBox="1"/>
          <p:nvPr/>
        </p:nvSpPr>
        <p:spPr>
          <a:xfrm>
            <a:off x="10603708" y="383259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grpE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61ACE-D38D-C045-AF53-5D85169AC807}"/>
              </a:ext>
            </a:extLst>
          </p:cNvPr>
          <p:cNvGrpSpPr/>
          <p:nvPr/>
        </p:nvGrpSpPr>
        <p:grpSpPr>
          <a:xfrm>
            <a:off x="10539707" y="2720810"/>
            <a:ext cx="1167306" cy="779974"/>
            <a:chOff x="9892948" y="1716469"/>
            <a:chExt cx="1167306" cy="77997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D2AEB0-ABAF-D645-8C07-D973165F0596}"/>
                </a:ext>
              </a:extLst>
            </p:cNvPr>
            <p:cNvSpPr/>
            <p:nvPr/>
          </p:nvSpPr>
          <p:spPr>
            <a:xfrm>
              <a:off x="9892948" y="1716469"/>
              <a:ext cx="11673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single-copy </a:t>
              </a:r>
            </a:p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core gene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869A4-B760-4E41-B897-D301BD79A497}"/>
                </a:ext>
              </a:extLst>
            </p:cNvPr>
            <p:cNvCxnSpPr>
              <a:endCxn id="34" idx="2"/>
            </p:cNvCxnSpPr>
            <p:nvPr/>
          </p:nvCxnSpPr>
          <p:spPr>
            <a:xfrm flipV="1">
              <a:off x="10292938" y="2239689"/>
              <a:ext cx="183663" cy="2567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D263E2-1FFB-EB4F-9347-65AE5435BEEB}"/>
              </a:ext>
            </a:extLst>
          </p:cNvPr>
          <p:cNvGrpSpPr/>
          <p:nvPr/>
        </p:nvGrpSpPr>
        <p:grpSpPr>
          <a:xfrm>
            <a:off x="1985989" y="4415363"/>
            <a:ext cx="9705564" cy="334084"/>
            <a:chOff x="1354690" y="3256608"/>
            <a:chExt cx="9705564" cy="33408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1E9FFA-074D-C64E-AEC4-1821F1D3DCA3}"/>
                </a:ext>
              </a:extLst>
            </p:cNvPr>
            <p:cNvCxnSpPr/>
            <p:nvPr/>
          </p:nvCxnSpPr>
          <p:spPr>
            <a:xfrm>
              <a:off x="1354690" y="3429000"/>
              <a:ext cx="9705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205B60-6727-2F4C-8EA7-4D9E774C57DE}"/>
                </a:ext>
              </a:extLst>
            </p:cNvPr>
            <p:cNvCxnSpPr/>
            <p:nvPr/>
          </p:nvCxnSpPr>
          <p:spPr>
            <a:xfrm>
              <a:off x="1354690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4B1AA3-C85D-0E47-B6DE-98F745F10C7B}"/>
                </a:ext>
              </a:extLst>
            </p:cNvPr>
            <p:cNvCxnSpPr/>
            <p:nvPr/>
          </p:nvCxnSpPr>
          <p:spPr>
            <a:xfrm>
              <a:off x="11060254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001955E-820D-354C-A109-7B32D20C60B1}"/>
              </a:ext>
            </a:extLst>
          </p:cNvPr>
          <p:cNvSpPr/>
          <p:nvPr/>
        </p:nvSpPr>
        <p:spPr>
          <a:xfrm>
            <a:off x="5903645" y="4591704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 length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E65DEA-EC1C-3C40-B644-0523677DC48E}"/>
              </a:ext>
            </a:extLst>
          </p:cNvPr>
          <p:cNvSpPr/>
          <p:nvPr/>
        </p:nvSpPr>
        <p:spPr>
          <a:xfrm>
            <a:off x="7276602" y="4606259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GC content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476399-C367-7B44-947D-CC0A30E8486E}"/>
              </a:ext>
            </a:extLst>
          </p:cNvPr>
          <p:cNvGrpSpPr/>
          <p:nvPr/>
        </p:nvGrpSpPr>
        <p:grpSpPr>
          <a:xfrm>
            <a:off x="5266137" y="2630885"/>
            <a:ext cx="5450173" cy="881322"/>
            <a:chOff x="4619378" y="1626544"/>
            <a:chExt cx="5450173" cy="8813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737EB-C86C-1E47-A12B-F8E2F21E813F}"/>
                </a:ext>
              </a:extLst>
            </p:cNvPr>
            <p:cNvSpPr txBox="1"/>
            <p:nvPr/>
          </p:nvSpPr>
          <p:spPr>
            <a:xfrm>
              <a:off x="6482676" y="1626544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gene-level taxonomy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13A2E8-8C65-4943-8B53-3DA95F4C8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898" y="1947427"/>
              <a:ext cx="732114" cy="5561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36F7B6-F5CB-8E4A-9188-0C2544305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41162" y="1947427"/>
              <a:ext cx="1828389" cy="560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35B9E3-B313-3747-9DC1-46AB360DF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378" y="1967070"/>
              <a:ext cx="2056117" cy="5108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76C0C6-5241-0347-8BB1-89EC7E9510F1}"/>
              </a:ext>
            </a:extLst>
          </p:cNvPr>
          <p:cNvGrpSpPr/>
          <p:nvPr/>
        </p:nvGrpSpPr>
        <p:grpSpPr>
          <a:xfrm>
            <a:off x="345238" y="2555252"/>
            <a:ext cx="1197638" cy="1790478"/>
            <a:chOff x="212927" y="1550911"/>
            <a:chExt cx="1197638" cy="1790478"/>
          </a:xfrm>
        </p:grpSpPr>
        <p:pic>
          <p:nvPicPr>
            <p:cNvPr id="5122" name="Picture 2" descr="DB">
              <a:extLst>
                <a:ext uri="{FF2B5EF4-FFF2-40B4-BE49-F238E27FC236}">
                  <a16:creationId xmlns:a16="http://schemas.microsoft.com/office/drawing/2014/main" id="{E0A17D6E-57ED-4744-88EB-30790833E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7" y="2089866"/>
              <a:ext cx="1197638" cy="1251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3D3024-188E-7B46-87BB-F7AC4BD33CCB}"/>
                </a:ext>
              </a:extLst>
            </p:cNvPr>
            <p:cNvSpPr txBox="1"/>
            <p:nvPr/>
          </p:nvSpPr>
          <p:spPr>
            <a:xfrm>
              <a:off x="268969" y="1550911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contigs</a:t>
              </a:r>
            </a:p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</a:t>
              </a: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39E7B743-F71E-1D42-B641-1D8456DFD965}"/>
              </a:ext>
            </a:extLst>
          </p:cNvPr>
          <p:cNvSpPr/>
          <p:nvPr/>
        </p:nvSpPr>
        <p:spPr>
          <a:xfrm>
            <a:off x="1542876" y="2630885"/>
            <a:ext cx="228664" cy="2268596"/>
          </a:xfrm>
          <a:prstGeom prst="lef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 descr="A dog in glasses and a red shirt sits at a computer and writes a program.  Golden Retriever dressed as a programmer or teacher. Remote work concept  during a pandemic stock photo">
            <a:extLst>
              <a:ext uri="{FF2B5EF4-FFF2-40B4-BE49-F238E27FC236}">
                <a16:creationId xmlns:a16="http://schemas.microsoft.com/office/drawing/2014/main" id="{AAE7FFC0-2C87-0740-A448-1560E805A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r="1" b="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9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7F0-292A-0A44-AC08-DC6D28F0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D78E1-FE2A-C54A-9FDB-0C83F75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Pan-genome analyses</a:t>
            </a:r>
          </a:p>
        </p:txBody>
      </p:sp>
    </p:spTree>
    <p:extLst>
      <p:ext uri="{BB962C8B-B14F-4D97-AF65-F5344CB8AC3E}">
        <p14:creationId xmlns:p14="http://schemas.microsoft.com/office/powerpoint/2010/main" val="27348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“genome storage” and “pan database”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76C0C6-5241-0347-8BB1-89EC7E9510F1}"/>
              </a:ext>
            </a:extLst>
          </p:cNvPr>
          <p:cNvGrpSpPr/>
          <p:nvPr/>
        </p:nvGrpSpPr>
        <p:grpSpPr>
          <a:xfrm>
            <a:off x="330248" y="1281088"/>
            <a:ext cx="1197638" cy="1790478"/>
            <a:chOff x="212927" y="1550911"/>
            <a:chExt cx="1197638" cy="1790478"/>
          </a:xfrm>
        </p:grpSpPr>
        <p:pic>
          <p:nvPicPr>
            <p:cNvPr id="5122" name="Picture 2" descr="DB">
              <a:extLst>
                <a:ext uri="{FF2B5EF4-FFF2-40B4-BE49-F238E27FC236}">
                  <a16:creationId xmlns:a16="http://schemas.microsoft.com/office/drawing/2014/main" id="{E0A17D6E-57ED-4744-88EB-30790833E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7" y="2089866"/>
              <a:ext cx="1197638" cy="1251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3D3024-188E-7B46-87BB-F7AC4BD33CCB}"/>
                </a:ext>
              </a:extLst>
            </p:cNvPr>
            <p:cNvSpPr txBox="1"/>
            <p:nvPr/>
          </p:nvSpPr>
          <p:spPr>
            <a:xfrm>
              <a:off x="323471" y="1550911"/>
              <a:ext cx="9765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genome</a:t>
              </a:r>
            </a:p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storage</a:t>
              </a: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39E7B743-F71E-1D42-B641-1D8456DFD965}"/>
              </a:ext>
            </a:extLst>
          </p:cNvPr>
          <p:cNvSpPr/>
          <p:nvPr/>
        </p:nvSpPr>
        <p:spPr>
          <a:xfrm>
            <a:off x="1527886" y="1356721"/>
            <a:ext cx="228664" cy="2268596"/>
          </a:xfrm>
          <a:prstGeom prst="lef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45064CF-4689-C44D-97A0-0794DFF86C9B}"/>
              </a:ext>
            </a:extLst>
          </p:cNvPr>
          <p:cNvGrpSpPr/>
          <p:nvPr/>
        </p:nvGrpSpPr>
        <p:grpSpPr>
          <a:xfrm>
            <a:off x="10281412" y="4161698"/>
            <a:ext cx="1429789" cy="2343948"/>
            <a:chOff x="10281412" y="4161698"/>
            <a:chExt cx="1429789" cy="234394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378DC67-AE1D-5444-BCFB-DA3192EA5E74}"/>
                </a:ext>
              </a:extLst>
            </p:cNvPr>
            <p:cNvGrpSpPr/>
            <p:nvPr/>
          </p:nvGrpSpPr>
          <p:grpSpPr>
            <a:xfrm>
              <a:off x="10513563" y="4161698"/>
              <a:ext cx="1197638" cy="1790478"/>
              <a:chOff x="212927" y="1550911"/>
              <a:chExt cx="1197638" cy="1790478"/>
            </a:xfrm>
          </p:grpSpPr>
          <p:pic>
            <p:nvPicPr>
              <p:cNvPr id="80" name="Picture 2" descr="DB">
                <a:extLst>
                  <a:ext uri="{FF2B5EF4-FFF2-40B4-BE49-F238E27FC236}">
                    <a16:creationId xmlns:a16="http://schemas.microsoft.com/office/drawing/2014/main" id="{0B23D5DC-049A-5A4F-A662-3A75B6D1AE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927" y="2089866"/>
                <a:ext cx="1197638" cy="1251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257E33-347B-D848-8DF2-1117EC1F8A3A}"/>
                  </a:ext>
                </a:extLst>
              </p:cNvPr>
              <p:cNvSpPr txBox="1"/>
              <p:nvPr/>
            </p:nvSpPr>
            <p:spPr>
              <a:xfrm>
                <a:off x="268969" y="1550911"/>
                <a:ext cx="10855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pan</a:t>
                </a:r>
              </a:p>
              <a:p>
                <a:pPr algn="ctr"/>
                <a:r>
                  <a:rPr lang="en-US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database</a:t>
                </a:r>
              </a:p>
            </p:txBody>
          </p:sp>
        </p:grpSp>
        <p:sp>
          <p:nvSpPr>
            <p:cNvPr id="82" name="Left Brace 81">
              <a:extLst>
                <a:ext uri="{FF2B5EF4-FFF2-40B4-BE49-F238E27FC236}">
                  <a16:creationId xmlns:a16="http://schemas.microsoft.com/office/drawing/2014/main" id="{1FB6B61B-F7F4-F443-A782-084DB9C39849}"/>
                </a:ext>
              </a:extLst>
            </p:cNvPr>
            <p:cNvSpPr/>
            <p:nvPr/>
          </p:nvSpPr>
          <p:spPr>
            <a:xfrm flipH="1">
              <a:off x="10281412" y="4237050"/>
              <a:ext cx="228664" cy="2268596"/>
            </a:xfrm>
            <a:prstGeom prst="leftBrac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A0B8D0A-3E5F-7B47-AF39-18F15C142267}"/>
              </a:ext>
            </a:extLst>
          </p:cNvPr>
          <p:cNvGrpSpPr/>
          <p:nvPr/>
        </p:nvGrpSpPr>
        <p:grpSpPr>
          <a:xfrm>
            <a:off x="1867095" y="1504358"/>
            <a:ext cx="10076959" cy="1909356"/>
            <a:chOff x="1867095" y="1504358"/>
            <a:chExt cx="10076959" cy="190935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57F4DF-256B-704B-B78D-0278357B7C1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095" y="1677472"/>
              <a:ext cx="897058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FCF6F3B9-8239-F44F-ACC3-8567B769280A}"/>
                </a:ext>
              </a:extLst>
            </p:cNvPr>
            <p:cNvSpPr/>
            <p:nvPr/>
          </p:nvSpPr>
          <p:spPr>
            <a:xfrm>
              <a:off x="2229585" y="1504360"/>
              <a:ext cx="2115235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FA9CD7F4-C248-574C-B43D-7AF34405871A}"/>
                </a:ext>
              </a:extLst>
            </p:cNvPr>
            <p:cNvSpPr/>
            <p:nvPr/>
          </p:nvSpPr>
          <p:spPr>
            <a:xfrm>
              <a:off x="5230206" y="1504358"/>
              <a:ext cx="1260629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ECE92553-9987-2543-AEEC-E2FE2B22C79D}"/>
                </a:ext>
              </a:extLst>
            </p:cNvPr>
            <p:cNvSpPr/>
            <p:nvPr/>
          </p:nvSpPr>
          <p:spPr>
            <a:xfrm flipH="1">
              <a:off x="7420528" y="1507751"/>
              <a:ext cx="795896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8BD6C78B-3CB2-3E42-91B2-0C8D0655A6EC}"/>
                </a:ext>
              </a:extLst>
            </p:cNvPr>
            <p:cNvSpPr/>
            <p:nvPr/>
          </p:nvSpPr>
          <p:spPr>
            <a:xfrm>
              <a:off x="8941611" y="1508894"/>
              <a:ext cx="1020804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B9C369-FC23-1848-BBAB-E71884BC687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095" y="2188336"/>
              <a:ext cx="897058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24FCDC7F-19A7-CF49-95F3-4112D403DA04}"/>
                </a:ext>
              </a:extLst>
            </p:cNvPr>
            <p:cNvSpPr/>
            <p:nvPr/>
          </p:nvSpPr>
          <p:spPr>
            <a:xfrm>
              <a:off x="2229585" y="2015224"/>
              <a:ext cx="1260629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10C2635A-CAEE-1344-89A1-F8EBD54CE021}"/>
                </a:ext>
              </a:extLst>
            </p:cNvPr>
            <p:cNvSpPr/>
            <p:nvPr/>
          </p:nvSpPr>
          <p:spPr>
            <a:xfrm>
              <a:off x="4188930" y="2015219"/>
              <a:ext cx="1260629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869B32B3-7EA9-7F4E-AB33-4B01053C0356}"/>
                </a:ext>
              </a:extLst>
            </p:cNvPr>
            <p:cNvSpPr/>
            <p:nvPr/>
          </p:nvSpPr>
          <p:spPr>
            <a:xfrm>
              <a:off x="5608986" y="2030491"/>
              <a:ext cx="1677185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4953A0A0-CAF9-BC45-94FE-4AEC82C8D423}"/>
                </a:ext>
              </a:extLst>
            </p:cNvPr>
            <p:cNvSpPr/>
            <p:nvPr/>
          </p:nvSpPr>
          <p:spPr>
            <a:xfrm flipH="1">
              <a:off x="7752111" y="2015219"/>
              <a:ext cx="795896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8D5B4287-ABC3-9C4F-9706-FB23DB2A7681}"/>
                </a:ext>
              </a:extLst>
            </p:cNvPr>
            <p:cNvSpPr/>
            <p:nvPr/>
          </p:nvSpPr>
          <p:spPr>
            <a:xfrm rot="10800000">
              <a:off x="9599897" y="2030498"/>
              <a:ext cx="915126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C29CDC0-5179-4345-87DE-46ECFCA7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867095" y="2699198"/>
              <a:ext cx="897058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9495E88B-16D0-F043-A473-C41A3DF1937F}"/>
                </a:ext>
              </a:extLst>
            </p:cNvPr>
            <p:cNvSpPr/>
            <p:nvPr/>
          </p:nvSpPr>
          <p:spPr>
            <a:xfrm rot="10800000">
              <a:off x="2519738" y="2526083"/>
              <a:ext cx="1661250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816637C0-FE48-2143-9D38-B4D970094902}"/>
                </a:ext>
              </a:extLst>
            </p:cNvPr>
            <p:cNvSpPr/>
            <p:nvPr/>
          </p:nvSpPr>
          <p:spPr>
            <a:xfrm>
              <a:off x="6889430" y="2541352"/>
              <a:ext cx="1260629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04BC038C-1281-DE48-9A86-D2D77639B25E}"/>
                </a:ext>
              </a:extLst>
            </p:cNvPr>
            <p:cNvSpPr/>
            <p:nvPr/>
          </p:nvSpPr>
          <p:spPr>
            <a:xfrm>
              <a:off x="5230206" y="2526084"/>
              <a:ext cx="1260629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2C74037E-FBF0-DB42-90D8-79EFDBBB7667}"/>
                </a:ext>
              </a:extLst>
            </p:cNvPr>
            <p:cNvSpPr/>
            <p:nvPr/>
          </p:nvSpPr>
          <p:spPr>
            <a:xfrm flipH="1">
              <a:off x="8603279" y="2541360"/>
              <a:ext cx="795895" cy="346229"/>
            </a:xfrm>
            <a:prstGeom prst="rightArrow">
              <a:avLst/>
            </a:prstGeom>
            <a:solidFill>
              <a:srgbClr val="45A9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E2A624E0-F7D4-D748-A242-27D10DA9C1D4}"/>
                </a:ext>
              </a:extLst>
            </p:cNvPr>
            <p:cNvSpPr/>
            <p:nvPr/>
          </p:nvSpPr>
          <p:spPr>
            <a:xfrm flipH="1">
              <a:off x="8603279" y="2541360"/>
              <a:ext cx="795896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Arrow 70">
              <a:extLst>
                <a:ext uri="{FF2B5EF4-FFF2-40B4-BE49-F238E27FC236}">
                  <a16:creationId xmlns:a16="http://schemas.microsoft.com/office/drawing/2014/main" id="{F7F26646-EA69-194E-BF5B-00DB9EB1B60D}"/>
                </a:ext>
              </a:extLst>
            </p:cNvPr>
            <p:cNvSpPr/>
            <p:nvPr/>
          </p:nvSpPr>
          <p:spPr>
            <a:xfrm>
              <a:off x="9599897" y="2541360"/>
              <a:ext cx="915126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BCC9E0-1953-F04E-81FD-A87837EBE4C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095" y="3225334"/>
              <a:ext cx="897058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FDDBF368-5420-4642-A964-B4AE949704B6}"/>
                </a:ext>
              </a:extLst>
            </p:cNvPr>
            <p:cNvSpPr/>
            <p:nvPr/>
          </p:nvSpPr>
          <p:spPr>
            <a:xfrm rot="10800000">
              <a:off x="2229585" y="3052222"/>
              <a:ext cx="1260629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7063C387-83A7-684C-B732-768FD84BEA53}"/>
                </a:ext>
              </a:extLst>
            </p:cNvPr>
            <p:cNvSpPr/>
            <p:nvPr/>
          </p:nvSpPr>
          <p:spPr>
            <a:xfrm>
              <a:off x="4276972" y="3052220"/>
              <a:ext cx="1744605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17960638-992F-E64E-AF7C-E1FD1C0A0AE4}"/>
                </a:ext>
              </a:extLst>
            </p:cNvPr>
            <p:cNvSpPr/>
            <p:nvPr/>
          </p:nvSpPr>
          <p:spPr>
            <a:xfrm rot="10800000">
              <a:off x="8244467" y="3052220"/>
              <a:ext cx="1260629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1F4600C-501B-1D48-9241-AD59643BA21E}"/>
                </a:ext>
              </a:extLst>
            </p:cNvPr>
            <p:cNvSpPr/>
            <p:nvPr/>
          </p:nvSpPr>
          <p:spPr>
            <a:xfrm flipH="1">
              <a:off x="7354163" y="3052220"/>
              <a:ext cx="795896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6340F75B-E1BE-AC4C-98E9-9A42E743B277}"/>
                </a:ext>
              </a:extLst>
            </p:cNvPr>
            <p:cNvSpPr/>
            <p:nvPr/>
          </p:nvSpPr>
          <p:spPr>
            <a:xfrm>
              <a:off x="6239300" y="3067485"/>
              <a:ext cx="915126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3B6B08-F48E-B74A-B0D4-3936D9752AF3}"/>
                </a:ext>
              </a:extLst>
            </p:cNvPr>
            <p:cNvSpPr txBox="1"/>
            <p:nvPr/>
          </p:nvSpPr>
          <p:spPr>
            <a:xfrm>
              <a:off x="10851251" y="1516402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Genome 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23670A-E31E-284D-B096-BAEDAA1DA248}"/>
                </a:ext>
              </a:extLst>
            </p:cNvPr>
            <p:cNvSpPr txBox="1"/>
            <p:nvPr/>
          </p:nvSpPr>
          <p:spPr>
            <a:xfrm>
              <a:off x="10857991" y="2039570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Genome B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82BCEB-E86D-8A44-AD98-406CECED067D}"/>
                </a:ext>
              </a:extLst>
            </p:cNvPr>
            <p:cNvSpPr txBox="1"/>
            <p:nvPr/>
          </p:nvSpPr>
          <p:spPr>
            <a:xfrm>
              <a:off x="10858500" y="2555753"/>
              <a:ext cx="1085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Genome C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9D86786-E11D-C74A-B1E8-1BFA7F0C6E3A}"/>
                </a:ext>
              </a:extLst>
            </p:cNvPr>
            <p:cNvSpPr txBox="1"/>
            <p:nvPr/>
          </p:nvSpPr>
          <p:spPr>
            <a:xfrm>
              <a:off x="10858500" y="3071936"/>
              <a:ext cx="1085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Genome D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1959999-AF7D-C24C-A109-5EBA6B01AB04}"/>
              </a:ext>
            </a:extLst>
          </p:cNvPr>
          <p:cNvGrpSpPr/>
          <p:nvPr/>
        </p:nvGrpSpPr>
        <p:grpSpPr>
          <a:xfrm>
            <a:off x="8156177" y="4292180"/>
            <a:ext cx="2065706" cy="2177816"/>
            <a:chOff x="8156177" y="4292180"/>
            <a:chExt cx="2065706" cy="2177816"/>
          </a:xfrm>
        </p:grpSpPr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AD09CECE-A867-0541-BB24-CB19289C928B}"/>
                </a:ext>
              </a:extLst>
            </p:cNvPr>
            <p:cNvSpPr/>
            <p:nvPr/>
          </p:nvSpPr>
          <p:spPr>
            <a:xfrm>
              <a:off x="8310214" y="4779990"/>
              <a:ext cx="1744605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93FD5B8-6E06-B94F-875A-86F3D08D9F59}"/>
                </a:ext>
              </a:extLst>
            </p:cNvPr>
            <p:cNvSpPr/>
            <p:nvPr/>
          </p:nvSpPr>
          <p:spPr>
            <a:xfrm>
              <a:off x="8156177" y="4292180"/>
              <a:ext cx="2065706" cy="21778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E377CCE-3559-DF44-9DBC-6E502B7E9C82}"/>
                </a:ext>
              </a:extLst>
            </p:cNvPr>
            <p:cNvSpPr txBox="1"/>
            <p:nvPr/>
          </p:nvSpPr>
          <p:spPr>
            <a:xfrm>
              <a:off x="8318314" y="4358789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 cluster 4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D52AB39-9248-6047-84F0-6A513510CC1B}"/>
              </a:ext>
            </a:extLst>
          </p:cNvPr>
          <p:cNvGrpSpPr/>
          <p:nvPr/>
        </p:nvGrpSpPr>
        <p:grpSpPr>
          <a:xfrm>
            <a:off x="5928616" y="4292180"/>
            <a:ext cx="2065706" cy="2177816"/>
            <a:chOff x="5928616" y="4292180"/>
            <a:chExt cx="2065706" cy="2177816"/>
          </a:xfrm>
        </p:grpSpPr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47794A7E-BF62-4F4B-A4E1-DE7990F08888}"/>
                </a:ext>
              </a:extLst>
            </p:cNvPr>
            <p:cNvSpPr/>
            <p:nvPr/>
          </p:nvSpPr>
          <p:spPr>
            <a:xfrm>
              <a:off x="6082653" y="4779990"/>
              <a:ext cx="1744605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C750F775-8199-CA4B-9CF3-EC5EE8E5629F}"/>
                </a:ext>
              </a:extLst>
            </p:cNvPr>
            <p:cNvSpPr/>
            <p:nvPr/>
          </p:nvSpPr>
          <p:spPr>
            <a:xfrm>
              <a:off x="6073365" y="5177252"/>
              <a:ext cx="1744605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3515C172-BAD6-4645-8D7E-FCD1C69BEC5D}"/>
                </a:ext>
              </a:extLst>
            </p:cNvPr>
            <p:cNvSpPr/>
            <p:nvPr/>
          </p:nvSpPr>
          <p:spPr>
            <a:xfrm>
              <a:off x="5928616" y="4292180"/>
              <a:ext cx="2065706" cy="21778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52618B-19AB-2249-9B55-55270B0B6AEF}"/>
                </a:ext>
              </a:extLst>
            </p:cNvPr>
            <p:cNvSpPr txBox="1"/>
            <p:nvPr/>
          </p:nvSpPr>
          <p:spPr>
            <a:xfrm>
              <a:off x="6090753" y="4358789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 cluster 3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3DDC62-2230-F546-A2DF-EE1F5B4597BB}"/>
              </a:ext>
            </a:extLst>
          </p:cNvPr>
          <p:cNvGrpSpPr/>
          <p:nvPr/>
        </p:nvGrpSpPr>
        <p:grpSpPr>
          <a:xfrm>
            <a:off x="3701055" y="4292180"/>
            <a:ext cx="2065706" cy="2177816"/>
            <a:chOff x="3701055" y="4292180"/>
            <a:chExt cx="2065706" cy="2177816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169A61A2-CF85-D248-B543-2470BFA8FAB9}"/>
                </a:ext>
              </a:extLst>
            </p:cNvPr>
            <p:cNvSpPr/>
            <p:nvPr/>
          </p:nvSpPr>
          <p:spPr>
            <a:xfrm>
              <a:off x="3855942" y="5568774"/>
              <a:ext cx="1725181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4161B4A7-396F-E44F-B85A-701421E76882}"/>
                </a:ext>
              </a:extLst>
            </p:cNvPr>
            <p:cNvSpPr/>
            <p:nvPr/>
          </p:nvSpPr>
          <p:spPr>
            <a:xfrm>
              <a:off x="3855092" y="5960296"/>
              <a:ext cx="1726031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C926AA2-0005-0D45-B471-E62C077A2CBD}"/>
                </a:ext>
              </a:extLst>
            </p:cNvPr>
            <p:cNvSpPr/>
            <p:nvPr/>
          </p:nvSpPr>
          <p:spPr>
            <a:xfrm>
              <a:off x="3701055" y="4292180"/>
              <a:ext cx="2065706" cy="21778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8FEC855-18C9-6F4E-8E6B-927DAA6DAD62}"/>
                </a:ext>
              </a:extLst>
            </p:cNvPr>
            <p:cNvSpPr txBox="1"/>
            <p:nvPr/>
          </p:nvSpPr>
          <p:spPr>
            <a:xfrm>
              <a:off x="3863192" y="4358789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 cluster 2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0D7F50-752D-544D-B702-119324252FF9}"/>
              </a:ext>
            </a:extLst>
          </p:cNvPr>
          <p:cNvGrpSpPr/>
          <p:nvPr/>
        </p:nvGrpSpPr>
        <p:grpSpPr>
          <a:xfrm>
            <a:off x="1613034" y="4779990"/>
            <a:ext cx="1753893" cy="1526535"/>
            <a:chOff x="1613034" y="4779990"/>
            <a:chExt cx="1753893" cy="1526535"/>
          </a:xfrm>
        </p:grpSpPr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61D66B17-336E-D246-9C14-3C76B9584034}"/>
                </a:ext>
              </a:extLst>
            </p:cNvPr>
            <p:cNvSpPr/>
            <p:nvPr/>
          </p:nvSpPr>
          <p:spPr>
            <a:xfrm>
              <a:off x="1622322" y="4779990"/>
              <a:ext cx="1744605" cy="346229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1AB8DA66-7703-2D4D-A7FF-17DEE5274688}"/>
                </a:ext>
              </a:extLst>
            </p:cNvPr>
            <p:cNvSpPr/>
            <p:nvPr/>
          </p:nvSpPr>
          <p:spPr>
            <a:xfrm>
              <a:off x="1613034" y="5177252"/>
              <a:ext cx="1744605" cy="34622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D0F5B04-05C5-F649-ADD3-83CD764B6A50}"/>
                </a:ext>
              </a:extLst>
            </p:cNvPr>
            <p:cNvSpPr/>
            <p:nvPr/>
          </p:nvSpPr>
          <p:spPr>
            <a:xfrm>
              <a:off x="1623172" y="5568774"/>
              <a:ext cx="1725181" cy="34622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6204D45C-F33E-184D-B43B-26CBCE6C7159}"/>
                </a:ext>
              </a:extLst>
            </p:cNvPr>
            <p:cNvSpPr/>
            <p:nvPr/>
          </p:nvSpPr>
          <p:spPr>
            <a:xfrm>
              <a:off x="1622322" y="5960296"/>
              <a:ext cx="1726031" cy="346229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7CA0DB5-EDC6-524E-95CA-14788178AEC1}"/>
              </a:ext>
            </a:extLst>
          </p:cNvPr>
          <p:cNvGrpSpPr/>
          <p:nvPr/>
        </p:nvGrpSpPr>
        <p:grpSpPr>
          <a:xfrm>
            <a:off x="1468285" y="4292180"/>
            <a:ext cx="2065706" cy="2177816"/>
            <a:chOff x="1468285" y="4292180"/>
            <a:chExt cx="2065706" cy="2177816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38F17539-D5C0-6049-904E-3BCCCBD85659}"/>
                </a:ext>
              </a:extLst>
            </p:cNvPr>
            <p:cNvSpPr/>
            <p:nvPr/>
          </p:nvSpPr>
          <p:spPr>
            <a:xfrm>
              <a:off x="1468285" y="4292180"/>
              <a:ext cx="2065706" cy="21778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D901DF-6731-7D41-BFB2-7926DD320A7E}"/>
                </a:ext>
              </a:extLst>
            </p:cNvPr>
            <p:cNvSpPr txBox="1"/>
            <p:nvPr/>
          </p:nvSpPr>
          <p:spPr>
            <a:xfrm>
              <a:off x="1630422" y="4358789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 cluster 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6F3FB0B-4DEA-AE43-91E8-E57D71F10A30}"/>
              </a:ext>
            </a:extLst>
          </p:cNvPr>
          <p:cNvGrpSpPr/>
          <p:nvPr/>
        </p:nvGrpSpPr>
        <p:grpSpPr>
          <a:xfrm>
            <a:off x="67418" y="3944686"/>
            <a:ext cx="1545616" cy="550312"/>
            <a:chOff x="67418" y="3944686"/>
            <a:chExt cx="1545616" cy="550312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20EEB3-D6E1-AE4C-90CC-FCF28E071C89}"/>
                </a:ext>
              </a:extLst>
            </p:cNvPr>
            <p:cNvSpPr txBox="1"/>
            <p:nvPr/>
          </p:nvSpPr>
          <p:spPr>
            <a:xfrm>
              <a:off x="67418" y="3944686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Single-copy core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880744-7FD1-9745-90F5-7857817D0DC1}"/>
                </a:ext>
              </a:extLst>
            </p:cNvPr>
            <p:cNvCxnSpPr/>
            <p:nvPr/>
          </p:nvCxnSpPr>
          <p:spPr>
            <a:xfrm>
              <a:off x="1087655" y="4252463"/>
              <a:ext cx="329686" cy="2425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20" name="Group 5119">
            <a:extLst>
              <a:ext uri="{FF2B5EF4-FFF2-40B4-BE49-F238E27FC236}">
                <a16:creationId xmlns:a16="http://schemas.microsoft.com/office/drawing/2014/main" id="{A8E90CD4-8752-8546-A346-3970406BB519}"/>
              </a:ext>
            </a:extLst>
          </p:cNvPr>
          <p:cNvGrpSpPr/>
          <p:nvPr/>
        </p:nvGrpSpPr>
        <p:grpSpPr>
          <a:xfrm>
            <a:off x="3176443" y="3714387"/>
            <a:ext cx="3015569" cy="562528"/>
            <a:chOff x="3176443" y="3714387"/>
            <a:chExt cx="3015569" cy="56252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7843FE-952E-3F49-B0B3-DD5AA9A26B99}"/>
                </a:ext>
              </a:extLst>
            </p:cNvPr>
            <p:cNvSpPr txBox="1"/>
            <p:nvPr/>
          </p:nvSpPr>
          <p:spPr>
            <a:xfrm>
              <a:off x="3176443" y="3714387"/>
              <a:ext cx="3015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Sequence alignment homogeneity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E640034-D022-1544-94FD-EE99DF07F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267" y="4022164"/>
              <a:ext cx="871705" cy="226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1E16695-14ED-F34D-A199-FDE76026BB57}"/>
                </a:ext>
              </a:extLst>
            </p:cNvPr>
            <p:cNvCxnSpPr>
              <a:cxnSpLocks/>
            </p:cNvCxnSpPr>
            <p:nvPr/>
          </p:nvCxnSpPr>
          <p:spPr>
            <a:xfrm>
              <a:off x="4344820" y="4043771"/>
              <a:ext cx="44070" cy="1932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7A3DEF3-3A9C-8C42-A541-6E93C7EB5DDC}"/>
                </a:ext>
              </a:extLst>
            </p:cNvPr>
            <p:cNvCxnSpPr>
              <a:cxnSpLocks/>
            </p:cNvCxnSpPr>
            <p:nvPr/>
          </p:nvCxnSpPr>
          <p:spPr>
            <a:xfrm>
              <a:off x="4456738" y="4008013"/>
              <a:ext cx="1564839" cy="2689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3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2" name="Picture 4" descr="When the cat helps you coding - 9GAG">
            <a:extLst>
              <a:ext uri="{FF2B5EF4-FFF2-40B4-BE49-F238E27FC236}">
                <a16:creationId xmlns:a16="http://schemas.microsoft.com/office/drawing/2014/main" id="{4AA1DC96-8D55-414E-A97F-89FA51318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2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7F0-292A-0A44-AC08-DC6D28F0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Part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D78E1-FE2A-C54A-9FDB-0C83F75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recruitment analysis</a:t>
            </a:r>
          </a:p>
        </p:txBody>
      </p:sp>
    </p:spTree>
    <p:extLst>
      <p:ext uri="{BB962C8B-B14F-4D97-AF65-F5344CB8AC3E}">
        <p14:creationId xmlns:p14="http://schemas.microsoft.com/office/powerpoint/2010/main" val="79723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6721-85C3-D14C-88BD-90886E75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we are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730CD-CE67-F247-A077-BFB8735EE96E}"/>
              </a:ext>
            </a:extLst>
          </p:cNvPr>
          <p:cNvSpPr txBox="1"/>
          <p:nvPr/>
        </p:nvSpPr>
        <p:spPr>
          <a:xfrm>
            <a:off x="6388443" y="-1952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DD6E953-8F6C-934E-A766-1C221927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692" y="1"/>
            <a:ext cx="2331308" cy="23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56BC3-864D-C142-A45E-8732D7D1E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31" y="1690688"/>
            <a:ext cx="7783461" cy="44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427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“profile database”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5B05B-344E-C448-BB1B-A19AD64ED44F}"/>
              </a:ext>
            </a:extLst>
          </p:cNvPr>
          <p:cNvSpPr txBox="1"/>
          <p:nvPr/>
        </p:nvSpPr>
        <p:spPr>
          <a:xfrm>
            <a:off x="2001449" y="1605064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TATAGCATGCGTACCGATGCC…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9DE15-21E0-D945-9036-197CBBC42481}"/>
              </a:ext>
            </a:extLst>
          </p:cNvPr>
          <p:cNvCxnSpPr>
            <a:cxnSpLocks/>
          </p:cNvCxnSpPr>
          <p:nvPr/>
        </p:nvCxnSpPr>
        <p:spPr>
          <a:xfrm flipV="1">
            <a:off x="2001449" y="2669557"/>
            <a:ext cx="9718471" cy="152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70028B-D994-DB43-B752-D0158983FF67}"/>
              </a:ext>
            </a:extLst>
          </p:cNvPr>
          <p:cNvGrpSpPr/>
          <p:nvPr/>
        </p:nvGrpSpPr>
        <p:grpSpPr>
          <a:xfrm>
            <a:off x="2108090" y="1865601"/>
            <a:ext cx="3110669" cy="869037"/>
            <a:chOff x="1461331" y="1865601"/>
            <a:chExt cx="3110669" cy="8690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8E298B-4F5C-024A-80AC-3C5F1DBD1BD7}"/>
                </a:ext>
              </a:extLst>
            </p:cNvPr>
            <p:cNvSpPr/>
            <p:nvPr/>
          </p:nvSpPr>
          <p:spPr>
            <a:xfrm>
              <a:off x="2149813" y="2608179"/>
              <a:ext cx="787940" cy="12645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00CF1B-67CF-7C48-B636-D1295DA759B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461331" y="1865601"/>
              <a:ext cx="688482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29BC81-035C-9B4A-8374-723295F5F8D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937753" y="1865601"/>
              <a:ext cx="1634247" cy="8058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080C264-E275-F346-BC84-0B066DE9BD40}"/>
              </a:ext>
            </a:extLst>
          </p:cNvPr>
          <p:cNvSpPr/>
          <p:nvPr/>
        </p:nvSpPr>
        <p:spPr>
          <a:xfrm>
            <a:off x="3111823" y="2496445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ECFF-5C3A-834E-9563-B9FEA9A4FB5E}"/>
              </a:ext>
            </a:extLst>
          </p:cNvPr>
          <p:cNvSpPr/>
          <p:nvPr/>
        </p:nvSpPr>
        <p:spPr>
          <a:xfrm>
            <a:off x="4530077" y="2496444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614126-2736-E543-8449-3F4791CEA815}"/>
              </a:ext>
            </a:extLst>
          </p:cNvPr>
          <p:cNvSpPr/>
          <p:nvPr/>
        </p:nvSpPr>
        <p:spPr>
          <a:xfrm>
            <a:off x="6112444" y="2496443"/>
            <a:ext cx="1260629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292F6E4-9131-9440-96A2-421B783BB48C}"/>
              </a:ext>
            </a:extLst>
          </p:cNvPr>
          <p:cNvSpPr/>
          <p:nvPr/>
        </p:nvSpPr>
        <p:spPr>
          <a:xfrm flipH="1">
            <a:off x="9485517" y="2511719"/>
            <a:ext cx="795895" cy="346229"/>
          </a:xfrm>
          <a:prstGeom prst="rightArrow">
            <a:avLst/>
          </a:prstGeom>
          <a:solidFill>
            <a:srgbClr val="45A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B84AB-3FDD-9449-82A4-FF852729F741}"/>
              </a:ext>
            </a:extLst>
          </p:cNvPr>
          <p:cNvSpPr txBox="1"/>
          <p:nvPr/>
        </p:nvSpPr>
        <p:spPr>
          <a:xfrm>
            <a:off x="3353222" y="284267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91499-AC76-DC47-8332-E0CCF54126D3}"/>
              </a:ext>
            </a:extLst>
          </p:cNvPr>
          <p:cNvSpPr txBox="1"/>
          <p:nvPr/>
        </p:nvSpPr>
        <p:spPr>
          <a:xfrm>
            <a:off x="4848446" y="28426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lacY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C9C8B-FCB4-2D4E-A1D8-CC314DD584D3}"/>
              </a:ext>
            </a:extLst>
          </p:cNvPr>
          <p:cNvSpPr txBox="1"/>
          <p:nvPr/>
        </p:nvSpPr>
        <p:spPr>
          <a:xfrm>
            <a:off x="6340464" y="28426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lacA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2E92994-0DCB-4843-9A48-F6BB699EF0F9}"/>
              </a:ext>
            </a:extLst>
          </p:cNvPr>
          <p:cNvSpPr/>
          <p:nvPr/>
        </p:nvSpPr>
        <p:spPr>
          <a:xfrm flipH="1">
            <a:off x="9485517" y="2511719"/>
            <a:ext cx="79589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21EC01-F470-8F4A-952A-D86D57ECA90A}"/>
              </a:ext>
            </a:extLst>
          </p:cNvPr>
          <p:cNvSpPr/>
          <p:nvPr/>
        </p:nvSpPr>
        <p:spPr>
          <a:xfrm>
            <a:off x="10482135" y="2511719"/>
            <a:ext cx="915126" cy="3462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A05B9-5594-7747-A24F-72AD5E4B6280}"/>
              </a:ext>
            </a:extLst>
          </p:cNvPr>
          <p:cNvSpPr txBox="1"/>
          <p:nvPr/>
        </p:nvSpPr>
        <p:spPr>
          <a:xfrm>
            <a:off x="10603708" y="282825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grpE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61ACE-D38D-C045-AF53-5D85169AC807}"/>
              </a:ext>
            </a:extLst>
          </p:cNvPr>
          <p:cNvGrpSpPr/>
          <p:nvPr/>
        </p:nvGrpSpPr>
        <p:grpSpPr>
          <a:xfrm>
            <a:off x="10539707" y="1716469"/>
            <a:ext cx="1167306" cy="779974"/>
            <a:chOff x="9892948" y="1716469"/>
            <a:chExt cx="1167306" cy="77997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D2AEB0-ABAF-D645-8C07-D973165F0596}"/>
                </a:ext>
              </a:extLst>
            </p:cNvPr>
            <p:cNvSpPr/>
            <p:nvPr/>
          </p:nvSpPr>
          <p:spPr>
            <a:xfrm>
              <a:off x="9892948" y="1716469"/>
              <a:ext cx="11673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single-copy </a:t>
              </a:r>
            </a:p>
            <a:p>
              <a:pPr algn="ctr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core gene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869A4-B760-4E41-B897-D301BD79A497}"/>
                </a:ext>
              </a:extLst>
            </p:cNvPr>
            <p:cNvCxnSpPr>
              <a:endCxn id="34" idx="2"/>
            </p:cNvCxnSpPr>
            <p:nvPr/>
          </p:nvCxnSpPr>
          <p:spPr>
            <a:xfrm flipV="1">
              <a:off x="10292938" y="2239689"/>
              <a:ext cx="183663" cy="2567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D263E2-1FFB-EB4F-9347-65AE5435BEEB}"/>
              </a:ext>
            </a:extLst>
          </p:cNvPr>
          <p:cNvGrpSpPr/>
          <p:nvPr/>
        </p:nvGrpSpPr>
        <p:grpSpPr>
          <a:xfrm>
            <a:off x="1985989" y="3411022"/>
            <a:ext cx="9705564" cy="334084"/>
            <a:chOff x="1354690" y="3256608"/>
            <a:chExt cx="9705564" cy="33408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1E9FFA-074D-C64E-AEC4-1821F1D3DCA3}"/>
                </a:ext>
              </a:extLst>
            </p:cNvPr>
            <p:cNvCxnSpPr/>
            <p:nvPr/>
          </p:nvCxnSpPr>
          <p:spPr>
            <a:xfrm>
              <a:off x="1354690" y="3429000"/>
              <a:ext cx="9705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205B60-6727-2F4C-8EA7-4D9E774C57DE}"/>
                </a:ext>
              </a:extLst>
            </p:cNvPr>
            <p:cNvCxnSpPr/>
            <p:nvPr/>
          </p:nvCxnSpPr>
          <p:spPr>
            <a:xfrm>
              <a:off x="1354690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4B1AA3-C85D-0E47-B6DE-98F745F10C7B}"/>
                </a:ext>
              </a:extLst>
            </p:cNvPr>
            <p:cNvCxnSpPr/>
            <p:nvPr/>
          </p:nvCxnSpPr>
          <p:spPr>
            <a:xfrm>
              <a:off x="11060254" y="3256608"/>
              <a:ext cx="0" cy="334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001955E-820D-354C-A109-7B32D20C60B1}"/>
              </a:ext>
            </a:extLst>
          </p:cNvPr>
          <p:cNvSpPr/>
          <p:nvPr/>
        </p:nvSpPr>
        <p:spPr>
          <a:xfrm>
            <a:off x="5903645" y="3587363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 length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E65DEA-EC1C-3C40-B644-0523677DC48E}"/>
              </a:ext>
            </a:extLst>
          </p:cNvPr>
          <p:cNvSpPr/>
          <p:nvPr/>
        </p:nvSpPr>
        <p:spPr>
          <a:xfrm>
            <a:off x="7276602" y="3601918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GC content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476399-C367-7B44-947D-CC0A30E8486E}"/>
              </a:ext>
            </a:extLst>
          </p:cNvPr>
          <p:cNvGrpSpPr/>
          <p:nvPr/>
        </p:nvGrpSpPr>
        <p:grpSpPr>
          <a:xfrm>
            <a:off x="5266137" y="1626544"/>
            <a:ext cx="5450173" cy="881322"/>
            <a:chOff x="4619378" y="1626544"/>
            <a:chExt cx="5450173" cy="8813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737EB-C86C-1E47-A12B-F8E2F21E813F}"/>
                </a:ext>
              </a:extLst>
            </p:cNvPr>
            <p:cNvSpPr txBox="1"/>
            <p:nvPr/>
          </p:nvSpPr>
          <p:spPr>
            <a:xfrm>
              <a:off x="6482676" y="1626544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gene-level taxonomy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13A2E8-8C65-4943-8B53-3DA95F4C8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898" y="1947427"/>
              <a:ext cx="732114" cy="5561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36F7B6-F5CB-8E4A-9188-0C2544305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41162" y="1947427"/>
              <a:ext cx="1828389" cy="5604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35B9E3-B313-3747-9DC1-46AB360DF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378" y="1967070"/>
              <a:ext cx="2056117" cy="5108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76C0C6-5241-0347-8BB1-89EC7E9510F1}"/>
              </a:ext>
            </a:extLst>
          </p:cNvPr>
          <p:cNvGrpSpPr/>
          <p:nvPr/>
        </p:nvGrpSpPr>
        <p:grpSpPr>
          <a:xfrm>
            <a:off x="345238" y="1550911"/>
            <a:ext cx="1197638" cy="1790478"/>
            <a:chOff x="212927" y="1550911"/>
            <a:chExt cx="1197638" cy="1790478"/>
          </a:xfrm>
        </p:grpSpPr>
        <p:pic>
          <p:nvPicPr>
            <p:cNvPr id="5122" name="Picture 2" descr="DB">
              <a:extLst>
                <a:ext uri="{FF2B5EF4-FFF2-40B4-BE49-F238E27FC236}">
                  <a16:creationId xmlns:a16="http://schemas.microsoft.com/office/drawing/2014/main" id="{E0A17D6E-57ED-4744-88EB-30790833E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7" y="2089866"/>
              <a:ext cx="1197638" cy="1251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3D3024-188E-7B46-87BB-F7AC4BD33CCB}"/>
                </a:ext>
              </a:extLst>
            </p:cNvPr>
            <p:cNvSpPr txBox="1"/>
            <p:nvPr/>
          </p:nvSpPr>
          <p:spPr>
            <a:xfrm>
              <a:off x="268969" y="1550911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contigs</a:t>
              </a:r>
            </a:p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</a:t>
              </a: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39E7B743-F71E-1D42-B641-1D8456DFD965}"/>
              </a:ext>
            </a:extLst>
          </p:cNvPr>
          <p:cNvSpPr/>
          <p:nvPr/>
        </p:nvSpPr>
        <p:spPr>
          <a:xfrm>
            <a:off x="1542876" y="1626544"/>
            <a:ext cx="228664" cy="2268596"/>
          </a:xfrm>
          <a:prstGeom prst="lef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B37C4F-32CF-DC43-A423-5C597923DFF8}"/>
              </a:ext>
            </a:extLst>
          </p:cNvPr>
          <p:cNvGrpSpPr/>
          <p:nvPr/>
        </p:nvGrpSpPr>
        <p:grpSpPr>
          <a:xfrm>
            <a:off x="745581" y="4279043"/>
            <a:ext cx="9328277" cy="873512"/>
            <a:chOff x="745581" y="4279043"/>
            <a:chExt cx="9328277" cy="87351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E8AF215-8FE9-2341-B1F8-4B05AD93D7BC}"/>
                </a:ext>
              </a:extLst>
            </p:cNvPr>
            <p:cNvGrpSpPr/>
            <p:nvPr/>
          </p:nvGrpSpPr>
          <p:grpSpPr>
            <a:xfrm>
              <a:off x="1985742" y="4279043"/>
              <a:ext cx="8088116" cy="873512"/>
              <a:chOff x="1985742" y="4279043"/>
              <a:chExt cx="8088116" cy="87351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4011574-BDB4-734F-BA8D-1CA595F20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5952" y="43995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72C020C-C5CE-3C4F-8266-569B2BBFF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1446" y="45519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0C6AF8-19CD-2F4C-9853-4F57886A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589" y="47043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17DEA5E-F106-FF4E-9082-4BC8CC119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5742" y="48567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84576D-A48A-BC43-967B-154B8A42F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0169" y="4863818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21E0359-647B-9A4B-AEDD-F3CAF10FD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512" y="4287990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AC0635A-8DB4-0040-A199-37611E0B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4061" y="45519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680A710-8901-CE49-8D3B-60B343A41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1187" y="47043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D742CF-809B-B14E-9023-5F29D17EE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4698" y="43995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E73304E-EE05-314D-881F-D14AA6886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305" y="4279043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1B51B1-8619-B541-AB5C-1B6EB53E7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771" y="43995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E529672-101E-5243-B000-059C5EA51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7614" y="5011306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9E7C47F-90C0-9B46-B201-5EA725789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82" y="5152555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7268102-BA6E-4F4B-9937-9F6E0E28C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015" y="4551902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9C1BC5C-6B44-AC42-83F3-DFF4F1384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1231" y="5011306"/>
                <a:ext cx="2402087" cy="0"/>
              </a:xfrm>
              <a:prstGeom prst="line">
                <a:avLst/>
              </a:prstGeom>
              <a:ln w="19050">
                <a:solidFill>
                  <a:srgbClr val="45A9C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7C20D4-3B48-CB47-8BBC-31AACD4FCA5E}"/>
                </a:ext>
              </a:extLst>
            </p:cNvPr>
            <p:cNvSpPr txBox="1"/>
            <p:nvPr/>
          </p:nvSpPr>
          <p:spPr>
            <a:xfrm>
              <a:off x="745581" y="4673056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45A9CA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sample 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0BF5E5-3C7A-9C41-A9C8-EB2020BCCEE0}"/>
              </a:ext>
            </a:extLst>
          </p:cNvPr>
          <p:cNvGrpSpPr/>
          <p:nvPr/>
        </p:nvGrpSpPr>
        <p:grpSpPr>
          <a:xfrm>
            <a:off x="745581" y="5388243"/>
            <a:ext cx="9439892" cy="535258"/>
            <a:chOff x="745581" y="5388243"/>
            <a:chExt cx="9439892" cy="53525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9C5722-1A96-AA4D-8FFA-553EA751B2C4}"/>
                </a:ext>
              </a:extLst>
            </p:cNvPr>
            <p:cNvGrpSpPr/>
            <p:nvPr/>
          </p:nvGrpSpPr>
          <p:grpSpPr>
            <a:xfrm>
              <a:off x="2297974" y="5388243"/>
              <a:ext cx="7887499" cy="535258"/>
              <a:chOff x="2297974" y="5388243"/>
              <a:chExt cx="7887499" cy="535258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34C9E0C-5675-1144-B810-6A369D367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7974" y="5499755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F833C2-D791-8E44-99DB-35BF86D7D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8377" y="5388243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6ADE233-CDD0-2F44-BB71-70EFE3EB4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083" y="5652155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E81D68E-4384-414A-BF5D-5C9B2F8E8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758" y="5782252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63EC7BB-9D34-034A-8BAB-3DAF5D207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720" y="5499755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0646772-0EC7-3E4D-9198-EF65CF9A0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1586" y="5388243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F3AFF80-EE8D-2C4F-9993-977EECF86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8832" y="5499755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1369EB4-7D1B-D54B-9CA8-0DB224781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386" y="5652155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7CE58EB-C30C-C34B-9387-FA2DB4AB2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8036" y="5923501"/>
                <a:ext cx="2402087" cy="0"/>
              </a:xfrm>
              <a:prstGeom prst="line">
                <a:avLst/>
              </a:prstGeom>
              <a:ln w="19050">
                <a:solidFill>
                  <a:srgbClr val="45A987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C5F8322-1D4E-5348-994F-BA965397F22D}"/>
                </a:ext>
              </a:extLst>
            </p:cNvPr>
            <p:cNvSpPr txBox="1"/>
            <p:nvPr/>
          </p:nvSpPr>
          <p:spPr>
            <a:xfrm>
              <a:off x="745581" y="5432847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45A987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sample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8D653E-586E-784F-8423-16FEA843406A}"/>
              </a:ext>
            </a:extLst>
          </p:cNvPr>
          <p:cNvGrpSpPr/>
          <p:nvPr/>
        </p:nvGrpSpPr>
        <p:grpSpPr>
          <a:xfrm>
            <a:off x="10509375" y="4287990"/>
            <a:ext cx="1197638" cy="1790478"/>
            <a:chOff x="212927" y="1550911"/>
            <a:chExt cx="1197638" cy="1790478"/>
          </a:xfrm>
        </p:grpSpPr>
        <p:pic>
          <p:nvPicPr>
            <p:cNvPr id="59" name="Picture 2" descr="DB">
              <a:extLst>
                <a:ext uri="{FF2B5EF4-FFF2-40B4-BE49-F238E27FC236}">
                  <a16:creationId xmlns:a16="http://schemas.microsoft.com/office/drawing/2014/main" id="{FF969CB1-CFFD-4C45-B05E-ACF35DC19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7" y="2089866"/>
              <a:ext cx="1197638" cy="1251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5C2307-3B5E-6148-B775-8C24090EB313}"/>
                </a:ext>
              </a:extLst>
            </p:cNvPr>
            <p:cNvSpPr txBox="1"/>
            <p:nvPr/>
          </p:nvSpPr>
          <p:spPr>
            <a:xfrm>
              <a:off x="268969" y="1550911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profile</a:t>
              </a:r>
            </a:p>
            <a:p>
              <a:pPr algn="ctr"/>
              <a:r>
                <a:rPr lang="en-US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</a:t>
              </a:r>
            </a:p>
          </p:txBody>
        </p:sp>
      </p:grpSp>
      <p:sp>
        <p:nvSpPr>
          <p:cNvPr id="96" name="Left Brace 95">
            <a:extLst>
              <a:ext uri="{FF2B5EF4-FFF2-40B4-BE49-F238E27FC236}">
                <a16:creationId xmlns:a16="http://schemas.microsoft.com/office/drawing/2014/main" id="{E3E128C3-03AB-0A4B-BF62-C53532F745F1}"/>
              </a:ext>
            </a:extLst>
          </p:cNvPr>
          <p:cNvSpPr/>
          <p:nvPr/>
        </p:nvSpPr>
        <p:spPr>
          <a:xfrm flipH="1">
            <a:off x="10281412" y="4237050"/>
            <a:ext cx="228664" cy="2268596"/>
          </a:xfrm>
          <a:prstGeom prst="lef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4A2338-3EFD-0644-96A8-50FEDF0F1BFF}"/>
              </a:ext>
            </a:extLst>
          </p:cNvPr>
          <p:cNvSpPr txBox="1"/>
          <p:nvPr/>
        </p:nvSpPr>
        <p:spPr>
          <a:xfrm rot="16200000">
            <a:off x="-624798" y="5031171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 mapping statistics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BE57D2-120F-2242-BFD2-E5240BF16D86}"/>
              </a:ext>
            </a:extLst>
          </p:cNvPr>
          <p:cNvSpPr txBox="1"/>
          <p:nvPr/>
        </p:nvSpPr>
        <p:spPr>
          <a:xfrm>
            <a:off x="1832278" y="602068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variants: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0E0253C-8B35-C941-91A5-DA86CCC20AEC}"/>
              </a:ext>
            </a:extLst>
          </p:cNvPr>
          <p:cNvCxnSpPr>
            <a:cxnSpLocks/>
          </p:cNvCxnSpPr>
          <p:nvPr/>
        </p:nvCxnSpPr>
        <p:spPr>
          <a:xfrm>
            <a:off x="3742137" y="4237050"/>
            <a:ext cx="0" cy="1767813"/>
          </a:xfrm>
          <a:prstGeom prst="line">
            <a:avLst/>
          </a:prstGeom>
          <a:ln>
            <a:solidFill>
              <a:srgbClr val="B95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EE0DA05-ACC3-644D-A4F0-0647B241F0DB}"/>
              </a:ext>
            </a:extLst>
          </p:cNvPr>
          <p:cNvCxnSpPr>
            <a:cxnSpLocks/>
          </p:cNvCxnSpPr>
          <p:nvPr/>
        </p:nvCxnSpPr>
        <p:spPr>
          <a:xfrm>
            <a:off x="4010564" y="4237050"/>
            <a:ext cx="0" cy="1767813"/>
          </a:xfrm>
          <a:prstGeom prst="line">
            <a:avLst/>
          </a:prstGeom>
          <a:ln>
            <a:solidFill>
              <a:srgbClr val="B95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9D4ED8-FFD6-3345-A55F-8BA86A363F73}"/>
              </a:ext>
            </a:extLst>
          </p:cNvPr>
          <p:cNvCxnSpPr>
            <a:cxnSpLocks/>
          </p:cNvCxnSpPr>
          <p:nvPr/>
        </p:nvCxnSpPr>
        <p:spPr>
          <a:xfrm>
            <a:off x="5576919" y="4237050"/>
            <a:ext cx="0" cy="1767813"/>
          </a:xfrm>
          <a:prstGeom prst="line">
            <a:avLst/>
          </a:prstGeom>
          <a:ln>
            <a:solidFill>
              <a:srgbClr val="B95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14FB6CD-79F6-BB43-A45E-9FA2B39B42D1}"/>
              </a:ext>
            </a:extLst>
          </p:cNvPr>
          <p:cNvCxnSpPr>
            <a:cxnSpLocks/>
          </p:cNvCxnSpPr>
          <p:nvPr/>
        </p:nvCxnSpPr>
        <p:spPr>
          <a:xfrm>
            <a:off x="6498753" y="4237050"/>
            <a:ext cx="0" cy="1767813"/>
          </a:xfrm>
          <a:prstGeom prst="line">
            <a:avLst/>
          </a:prstGeom>
          <a:ln>
            <a:solidFill>
              <a:srgbClr val="B95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9A0DC84-E5AC-4248-AD66-A75C4C0EC82E}"/>
              </a:ext>
            </a:extLst>
          </p:cNvPr>
          <p:cNvCxnSpPr>
            <a:cxnSpLocks/>
          </p:cNvCxnSpPr>
          <p:nvPr/>
        </p:nvCxnSpPr>
        <p:spPr>
          <a:xfrm>
            <a:off x="6865710" y="4237050"/>
            <a:ext cx="0" cy="1767813"/>
          </a:xfrm>
          <a:prstGeom prst="line">
            <a:avLst/>
          </a:prstGeom>
          <a:ln>
            <a:solidFill>
              <a:srgbClr val="B95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525812-52D5-DA4D-9B1C-65EBD68F25BA}"/>
              </a:ext>
            </a:extLst>
          </p:cNvPr>
          <p:cNvSpPr/>
          <p:nvPr/>
        </p:nvSpPr>
        <p:spPr>
          <a:xfrm>
            <a:off x="3532759" y="6027976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1400" b="1" dirty="0">
                <a:solidFill>
                  <a:srgbClr val="B9522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|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endParaRPr lang="en-US" sz="14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C45780-4625-A64A-B894-71FEF61165AB}"/>
              </a:ext>
            </a:extLst>
          </p:cNvPr>
          <p:cNvSpPr/>
          <p:nvPr/>
        </p:nvSpPr>
        <p:spPr>
          <a:xfrm>
            <a:off x="3852480" y="6027976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1400" b="1" dirty="0">
                <a:solidFill>
                  <a:srgbClr val="B9522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|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endParaRPr lang="en-US" sz="14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481F70-16FD-814E-B647-82B585E46890}"/>
              </a:ext>
            </a:extLst>
          </p:cNvPr>
          <p:cNvSpPr/>
          <p:nvPr/>
        </p:nvSpPr>
        <p:spPr>
          <a:xfrm>
            <a:off x="5361167" y="6027976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US" sz="1400" b="1" dirty="0">
                <a:solidFill>
                  <a:srgbClr val="B9522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|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endParaRPr lang="en-US" sz="14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5845E60-135B-0045-96C5-61A45BF278F6}"/>
              </a:ext>
            </a:extLst>
          </p:cNvPr>
          <p:cNvSpPr/>
          <p:nvPr/>
        </p:nvSpPr>
        <p:spPr>
          <a:xfrm>
            <a:off x="6273673" y="6027976"/>
            <a:ext cx="484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1400" b="1" dirty="0">
                <a:solidFill>
                  <a:srgbClr val="B9522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|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ADB87C-C76B-0B45-82FA-BE61FCC2CD48}"/>
              </a:ext>
            </a:extLst>
          </p:cNvPr>
          <p:cNvSpPr/>
          <p:nvPr/>
        </p:nvSpPr>
        <p:spPr>
          <a:xfrm>
            <a:off x="6640161" y="6027976"/>
            <a:ext cx="490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1400" b="1" dirty="0">
                <a:solidFill>
                  <a:srgbClr val="B9522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|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156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/>
      <p:bldP spid="99" grpId="0"/>
      <p:bldP spid="101" grpId="0"/>
      <p:bldP spid="107" grpId="0"/>
      <p:bldP spid="108" grpId="0"/>
      <p:bldP spid="109" grpId="0"/>
      <p:bldP spid="1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everything&amp;#39;s coming up) clara rehmann on Twitter: &amp;quot;@hmatthewsims I know my  room is really dusty it gets gross fast 🥴&amp;quot; / Twitter">
            <a:extLst>
              <a:ext uri="{FF2B5EF4-FFF2-40B4-BE49-F238E27FC236}">
                <a16:creationId xmlns:a16="http://schemas.microsoft.com/office/drawing/2014/main" id="{C354CBFE-E3AF-3147-AE9F-55C92D49E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"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7F0-292A-0A44-AC08-DC6D28F0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introduction to anvi’o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D78E1-FE2A-C54A-9FDB-0C83F75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78703" y="1717325"/>
            <a:ext cx="10204947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Anvi’o is an </a:t>
            </a:r>
            <a:r>
              <a:rPr lang="en-US" sz="4267" b="1" dirty="0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open-source</a:t>
            </a:r>
            <a:r>
              <a:rPr lang="en-US" sz="4267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, </a:t>
            </a:r>
            <a:r>
              <a:rPr lang="en-US" sz="4267" b="1" dirty="0">
                <a:solidFill>
                  <a:schemeClr val="accent2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community-driven </a:t>
            </a:r>
            <a:r>
              <a:rPr lang="en-US" sz="4267" b="1" dirty="0">
                <a:solidFill>
                  <a:schemeClr val="accent3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software platform </a:t>
            </a:r>
            <a:r>
              <a:rPr lang="en-US" sz="4267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</a:t>
            </a:r>
            <a:r>
              <a:rPr lang="en-US" sz="4267" b="1" dirty="0">
                <a:solidFill>
                  <a:schemeClr val="accent6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integrated ‘omics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43EBC-9AB6-4848-8AB9-1D4FD4EDC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anvi’o?</a:t>
            </a:r>
          </a:p>
        </p:txBody>
      </p:sp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36EC116-AC52-8942-82C8-0E06840A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13" y="3122966"/>
            <a:ext cx="6055325" cy="32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777" y="1232383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Work on many common ‘omics analyses and data types using just one software platform.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43EBC-9AB6-4848-8AB9-1D4FD4EDC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anvi’o features</a:t>
            </a:r>
          </a:p>
        </p:txBody>
      </p:sp>
    </p:spTree>
    <p:extLst>
      <p:ext uri="{BB962C8B-B14F-4D97-AF65-F5344CB8AC3E}">
        <p14:creationId xmlns:p14="http://schemas.microsoft.com/office/powerpoint/2010/main" val="104787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14C71-A851-084D-AE8C-31180FC87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anvi’o toolkit of programs: a computational laboratory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42FBD-0546-7544-9C3E-22E1C9A4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51"/>
            <a:ext cx="12192000" cy="59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777" y="1232383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Work on many common ‘omics analyses and data types using just one software platform.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77" y="2702011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Visualize data to explore it interactively and download figures that are close to publication-ready.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43EBC-9AB6-4848-8AB9-1D4FD4EDC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anvi’o features</a:t>
            </a:r>
          </a:p>
        </p:txBody>
      </p:sp>
    </p:spTree>
    <p:extLst>
      <p:ext uri="{BB962C8B-B14F-4D97-AF65-F5344CB8AC3E}">
        <p14:creationId xmlns:p14="http://schemas.microsoft.com/office/powerpoint/2010/main" val="41120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F82ED-3252-774D-87A7-8AAFE8AF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99" y="1523473"/>
            <a:ext cx="4976138" cy="48308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5CBB-EB14-244C-98BE-85ED4065C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anvi’o interactive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86572-A6CE-F049-A311-257D1BF9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35" y="1104818"/>
            <a:ext cx="5288467" cy="28928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C47F9F-BE99-E542-82E6-27D09D9CBF45}"/>
              </a:ext>
            </a:extLst>
          </p:cNvPr>
          <p:cNvGrpSpPr/>
          <p:nvPr/>
        </p:nvGrpSpPr>
        <p:grpSpPr>
          <a:xfrm rot="286817" flipH="1">
            <a:off x="4988434" y="3681675"/>
            <a:ext cx="1250280" cy="955080"/>
            <a:chOff x="5970791" y="2308511"/>
            <a:chExt cx="125028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1E286D-270D-7E4F-9865-B5CCB3C65E10}"/>
                    </a:ext>
                  </a:extLst>
                </p14:cNvPr>
                <p14:cNvContentPartPr/>
                <p14:nvPr/>
              </p14:nvContentPartPr>
              <p14:xfrm>
                <a:off x="5976191" y="2308511"/>
                <a:ext cx="1244880" cy="95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1E286D-270D-7E4F-9865-B5CCB3C65E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7191" y="2299511"/>
                  <a:ext cx="126252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1975F8-69E0-7A45-BBF3-01DF4429807A}"/>
                    </a:ext>
                  </a:extLst>
                </p14:cNvPr>
                <p14:cNvContentPartPr/>
                <p14:nvPr/>
              </p14:nvContentPartPr>
              <p14:xfrm>
                <a:off x="5970791" y="2405351"/>
                <a:ext cx="10476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1975F8-69E0-7A45-BBF3-01DF442980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61791" y="2396711"/>
                  <a:ext cx="122400" cy="100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F6E43E-F81E-044E-8C95-876A1D66EEC1}"/>
              </a:ext>
            </a:extLst>
          </p:cNvPr>
          <p:cNvSpPr txBox="1"/>
          <p:nvPr/>
        </p:nvSpPr>
        <p:spPr>
          <a:xfrm>
            <a:off x="795674" y="1154141"/>
            <a:ext cx="343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interface -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91E58-5ECE-784D-9FB1-84B2C8D0443F}"/>
              </a:ext>
            </a:extLst>
          </p:cNvPr>
          <p:cNvSpPr txBox="1"/>
          <p:nvPr/>
        </p:nvSpPr>
        <p:spPr>
          <a:xfrm>
            <a:off x="6975644" y="4194462"/>
            <a:ext cx="388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interface – inspect page</a:t>
            </a:r>
          </a:p>
        </p:txBody>
      </p:sp>
    </p:spTree>
    <p:extLst>
      <p:ext uri="{BB962C8B-B14F-4D97-AF65-F5344CB8AC3E}">
        <p14:creationId xmlns:p14="http://schemas.microsoft.com/office/powerpoint/2010/main" val="244543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777" y="1232383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Work on many common ‘omics analyses and data types using just one software platform.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77" y="2702011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Visualize data to explore it interactively and download figures that are close to publication-ready.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777" y="4171639"/>
            <a:ext cx="1156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Keep sequencing data and all of its associated information together in just 1-2 databases instead of multiple text files.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43EBC-9AB6-4848-8AB9-1D4FD4EDC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anvi’o features</a:t>
            </a:r>
          </a:p>
        </p:txBody>
      </p:sp>
    </p:spTree>
    <p:extLst>
      <p:ext uri="{BB962C8B-B14F-4D97-AF65-F5344CB8AC3E}">
        <p14:creationId xmlns:p14="http://schemas.microsoft.com/office/powerpoint/2010/main" val="371615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16809</TotalTime>
  <Words>597</Words>
  <Application>Microsoft Macintosh PowerPoint</Application>
  <PresentationFormat>Widescreen</PresentationFormat>
  <Paragraphs>120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 Neue</vt:lpstr>
      <vt:lpstr>Helvetica Neue Condensed</vt:lpstr>
      <vt:lpstr>Office Theme</vt:lpstr>
      <vt:lpstr>Single-cell genomics with anvi’o</vt:lpstr>
      <vt:lpstr>Who we are</vt:lpstr>
      <vt:lpstr>A brief introduction to anvi’o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Part I</vt:lpstr>
      <vt:lpstr>PowerPoint Presentation</vt:lpstr>
      <vt:lpstr>PowerPoint Presentation</vt:lpstr>
      <vt:lpstr>Hands-on Part II</vt:lpstr>
      <vt:lpstr>PowerPoint Presentation</vt:lpstr>
      <vt:lpstr>PowerPoint Presentation</vt:lpstr>
      <vt:lpstr>Hands-on Part III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Metagenomics analyses in anvi’o</dc:title>
  <dc:creator>Iva Veseli</dc:creator>
  <cp:lastModifiedBy>Florian Trigodet</cp:lastModifiedBy>
  <cp:revision>108</cp:revision>
  <dcterms:created xsi:type="dcterms:W3CDTF">2022-02-03T19:38:00Z</dcterms:created>
  <dcterms:modified xsi:type="dcterms:W3CDTF">2022-04-08T19:31:24Z</dcterms:modified>
</cp:coreProperties>
</file>